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compatMode="1" saveSubsetFonts="1" autoCompressPictures="0">
  <p:sldMasterIdLst>
    <p:sldMasterId id="2147483648" r:id="rId1"/>
  </p:sldMasterIdLst>
  <p:notesMasterIdLst>
    <p:notesMasterId r:id="rId73"/>
  </p:notesMasterIdLst>
  <p:handoutMasterIdLst>
    <p:handoutMasterId r:id="rId74"/>
  </p:handoutMasterIdLst>
  <p:sldIdLst>
    <p:sldId id="256" r:id="rId2"/>
    <p:sldId id="427" r:id="rId3"/>
    <p:sldId id="400" r:id="rId4"/>
    <p:sldId id="401" r:id="rId5"/>
    <p:sldId id="402" r:id="rId6"/>
    <p:sldId id="403" r:id="rId7"/>
    <p:sldId id="404" r:id="rId8"/>
    <p:sldId id="405" r:id="rId9"/>
    <p:sldId id="406" r:id="rId10"/>
    <p:sldId id="407" r:id="rId11"/>
    <p:sldId id="408" r:id="rId12"/>
    <p:sldId id="409" r:id="rId13"/>
    <p:sldId id="410" r:id="rId14"/>
    <p:sldId id="411" r:id="rId15"/>
    <p:sldId id="412" r:id="rId16"/>
    <p:sldId id="413" r:id="rId17"/>
    <p:sldId id="414" r:id="rId18"/>
    <p:sldId id="415" r:id="rId19"/>
    <p:sldId id="416" r:id="rId20"/>
    <p:sldId id="417" r:id="rId21"/>
    <p:sldId id="418" r:id="rId22"/>
    <p:sldId id="419" r:id="rId23"/>
    <p:sldId id="420" r:id="rId24"/>
    <p:sldId id="421" r:id="rId25"/>
    <p:sldId id="422" r:id="rId26"/>
    <p:sldId id="423" r:id="rId27"/>
    <p:sldId id="435" r:id="rId28"/>
    <p:sldId id="424" r:id="rId29"/>
    <p:sldId id="425" r:id="rId30"/>
    <p:sldId id="426" r:id="rId31"/>
    <p:sldId id="428" r:id="rId32"/>
    <p:sldId id="429" r:id="rId33"/>
    <p:sldId id="431" r:id="rId34"/>
    <p:sldId id="433" r:id="rId35"/>
    <p:sldId id="434" r:id="rId36"/>
    <p:sldId id="432" r:id="rId37"/>
    <p:sldId id="397" r:id="rId38"/>
    <p:sldId id="430" r:id="rId39"/>
    <p:sldId id="322" r:id="rId40"/>
    <p:sldId id="291" r:id="rId41"/>
    <p:sldId id="279" r:id="rId42"/>
    <p:sldId id="289" r:id="rId43"/>
    <p:sldId id="327" r:id="rId44"/>
    <p:sldId id="370" r:id="rId45"/>
    <p:sldId id="314" r:id="rId46"/>
    <p:sldId id="385" r:id="rId47"/>
    <p:sldId id="386" r:id="rId48"/>
    <p:sldId id="377" r:id="rId49"/>
    <p:sldId id="387" r:id="rId50"/>
    <p:sldId id="381" r:id="rId51"/>
    <p:sldId id="374" r:id="rId52"/>
    <p:sldId id="373" r:id="rId53"/>
    <p:sldId id="369" r:id="rId54"/>
    <p:sldId id="262" r:id="rId55"/>
    <p:sldId id="263" r:id="rId56"/>
    <p:sldId id="275" r:id="rId57"/>
    <p:sldId id="319" r:id="rId58"/>
    <p:sldId id="321" r:id="rId59"/>
    <p:sldId id="382" r:id="rId60"/>
    <p:sldId id="384" r:id="rId61"/>
    <p:sldId id="388" r:id="rId62"/>
    <p:sldId id="389" r:id="rId63"/>
    <p:sldId id="375" r:id="rId64"/>
    <p:sldId id="391" r:id="rId65"/>
    <p:sldId id="392" r:id="rId66"/>
    <p:sldId id="393" r:id="rId67"/>
    <p:sldId id="395" r:id="rId68"/>
    <p:sldId id="394" r:id="rId69"/>
    <p:sldId id="396" r:id="rId70"/>
    <p:sldId id="326" r:id="rId71"/>
    <p:sldId id="340" r:id="rId72"/>
  </p:sldIdLst>
  <p:sldSz cx="9144000" cy="6858000" type="screen4x3"/>
  <p:notesSz cx="6858000" cy="9945688"/>
  <p:defaultTextStyle>
    <a:defPPr>
      <a:defRPr lang="en-US"/>
    </a:defPPr>
    <a:lvl1pPr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1pPr>
    <a:lvl2pPr marL="457200"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2pPr>
    <a:lvl3pPr marL="914400"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3pPr>
    <a:lvl4pPr marL="1371600"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4pPr>
    <a:lvl5pPr marL="1828800"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5pPr>
    <a:lvl6pPr marL="2286000" algn="l" defTabSz="457200" rtl="0" eaLnBrk="1" latinLnBrk="0" hangingPunct="1">
      <a:defRPr sz="2400" kern="1200">
        <a:solidFill>
          <a:schemeClr val="tx1"/>
        </a:solidFill>
        <a:latin typeface="Arial" charset="0"/>
        <a:ea typeface="ＭＳ Ｐゴシック" charset="0"/>
        <a:cs typeface="ＭＳ Ｐゴシック" charset="0"/>
      </a:defRPr>
    </a:lvl6pPr>
    <a:lvl7pPr marL="2743200" algn="l" defTabSz="457200" rtl="0" eaLnBrk="1" latinLnBrk="0" hangingPunct="1">
      <a:defRPr sz="2400" kern="1200">
        <a:solidFill>
          <a:schemeClr val="tx1"/>
        </a:solidFill>
        <a:latin typeface="Arial" charset="0"/>
        <a:ea typeface="ＭＳ Ｐゴシック" charset="0"/>
        <a:cs typeface="ＭＳ Ｐゴシック" charset="0"/>
      </a:defRPr>
    </a:lvl7pPr>
    <a:lvl8pPr marL="3200400" algn="l" defTabSz="457200" rtl="0" eaLnBrk="1" latinLnBrk="0" hangingPunct="1">
      <a:defRPr sz="2400" kern="1200">
        <a:solidFill>
          <a:schemeClr val="tx1"/>
        </a:solidFill>
        <a:latin typeface="Arial" charset="0"/>
        <a:ea typeface="ＭＳ Ｐゴシック" charset="0"/>
        <a:cs typeface="ＭＳ Ｐゴシック" charset="0"/>
      </a:defRPr>
    </a:lvl8pPr>
    <a:lvl9pPr marL="3657600" algn="l" defTabSz="457200" rtl="0" eaLnBrk="1" latinLnBrk="0" hangingPunct="1">
      <a:defRPr sz="2400" kern="1200">
        <a:solidFill>
          <a:schemeClr val="tx1"/>
        </a:solidFill>
        <a:latin typeface="Arial"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E5C777"/>
    <a:srgbClr val="E5C451"/>
    <a:srgbClr val="E5D474"/>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6"/>
    <p:restoredTop sz="94643"/>
  </p:normalViewPr>
  <p:slideViewPr>
    <p:cSldViewPr snapToGrid="0" snapToObjects="1">
      <p:cViewPr varScale="1">
        <p:scale>
          <a:sx n="120" d="100"/>
          <a:sy n="120" d="100"/>
        </p:scale>
        <p:origin x="1304" y="17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handoutMaster" Target="handoutMasters/handoutMaster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notesMaster" Target="notesMasters/notesMaster1.xml"/><Relationship Id="rId78"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6888"/>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sz="quarter" idx="1"/>
          </p:nvPr>
        </p:nvSpPr>
        <p:spPr>
          <a:xfrm>
            <a:off x="3884613" y="0"/>
            <a:ext cx="2971800" cy="496888"/>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charset="0"/>
                <a:cs typeface="Arial" charset="0"/>
              </a:defRPr>
            </a:lvl1pPr>
          </a:lstStyle>
          <a:p>
            <a:pPr>
              <a:defRPr/>
            </a:pPr>
            <a:fld id="{7696E527-F5AC-DB43-81F2-00A3C59A9F23}" type="datetimeFigureOut">
              <a:rPr lang="en-US"/>
              <a:pPr>
                <a:defRPr/>
              </a:pPr>
              <a:t>3/18/20</a:t>
            </a:fld>
            <a:endParaRPr lang="en-US"/>
          </a:p>
        </p:txBody>
      </p:sp>
      <p:sp>
        <p:nvSpPr>
          <p:cNvPr id="4" name="Footer Placeholder 3"/>
          <p:cNvSpPr>
            <a:spLocks noGrp="1"/>
          </p:cNvSpPr>
          <p:nvPr>
            <p:ph type="ftr" sz="quarter" idx="2"/>
          </p:nvPr>
        </p:nvSpPr>
        <p:spPr>
          <a:xfrm>
            <a:off x="0" y="9447213"/>
            <a:ext cx="2971800" cy="496887"/>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5" name="Slide Number Placeholder 4"/>
          <p:cNvSpPr>
            <a:spLocks noGrp="1"/>
          </p:cNvSpPr>
          <p:nvPr>
            <p:ph type="sldNum" sz="quarter" idx="3"/>
          </p:nvPr>
        </p:nvSpPr>
        <p:spPr>
          <a:xfrm>
            <a:off x="3884613" y="9447213"/>
            <a:ext cx="2971800" cy="496887"/>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charset="0"/>
                <a:cs typeface="Arial" charset="0"/>
              </a:defRPr>
            </a:lvl1pPr>
          </a:lstStyle>
          <a:p>
            <a:pPr>
              <a:defRPr/>
            </a:pPr>
            <a:fld id="{28369A54-F7C3-274D-BB7C-0908EAB62E99}" type="slidenum">
              <a:rPr lang="en-US"/>
              <a:pPr>
                <a:defRPr/>
              </a:pPr>
              <a:t>‹#›</a:t>
            </a:fld>
            <a:endParaRPr lang="en-US"/>
          </a:p>
        </p:txBody>
      </p:sp>
    </p:spTree>
    <p:extLst>
      <p:ext uri="{BB962C8B-B14F-4D97-AF65-F5344CB8AC3E}">
        <p14:creationId xmlns:p14="http://schemas.microsoft.com/office/powerpoint/2010/main" val="244015416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6888"/>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96888"/>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charset="0"/>
                <a:cs typeface="Arial" charset="0"/>
              </a:defRPr>
            </a:lvl1pPr>
          </a:lstStyle>
          <a:p>
            <a:pPr>
              <a:defRPr/>
            </a:pPr>
            <a:fld id="{E2A72FD5-9CFB-9242-992D-EC64D5134069}" type="datetimeFigureOut">
              <a:rPr lang="en-US"/>
              <a:pPr>
                <a:defRPr/>
              </a:pPr>
              <a:t>3/18/20</a:t>
            </a:fld>
            <a:endParaRPr lang="en-US"/>
          </a:p>
        </p:txBody>
      </p:sp>
      <p:sp>
        <p:nvSpPr>
          <p:cNvPr id="4" name="Slide Image Placeholder 3"/>
          <p:cNvSpPr>
            <a:spLocks noGrp="1" noRot="1" noChangeAspect="1"/>
          </p:cNvSpPr>
          <p:nvPr>
            <p:ph type="sldImg" idx="2"/>
          </p:nvPr>
        </p:nvSpPr>
        <p:spPr>
          <a:xfrm>
            <a:off x="942975" y="746125"/>
            <a:ext cx="4972050" cy="3729038"/>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724400"/>
            <a:ext cx="5486400" cy="4475163"/>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9447213"/>
            <a:ext cx="2971800" cy="496887"/>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9447213"/>
            <a:ext cx="2971800" cy="496887"/>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charset="0"/>
                <a:cs typeface="Arial" charset="0"/>
              </a:defRPr>
            </a:lvl1pPr>
          </a:lstStyle>
          <a:p>
            <a:pPr>
              <a:defRPr/>
            </a:pPr>
            <a:fld id="{852A7E7B-63CB-674D-8629-D64FC6F03D61}" type="slidenum">
              <a:rPr lang="en-US"/>
              <a:pPr>
                <a:defRPr/>
              </a:pPr>
              <a:t>‹#›</a:t>
            </a:fld>
            <a:endParaRPr lang="en-US"/>
          </a:p>
        </p:txBody>
      </p:sp>
    </p:spTree>
    <p:extLst>
      <p:ext uri="{BB962C8B-B14F-4D97-AF65-F5344CB8AC3E}">
        <p14:creationId xmlns:p14="http://schemas.microsoft.com/office/powerpoint/2010/main" val="1688471516"/>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16386"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eaLnBrk="1" hangingPunct="1">
              <a:spcBef>
                <a:spcPct val="0"/>
              </a:spcBef>
            </a:pPr>
            <a:endParaRPr lang="en-US">
              <a:latin typeface="Calibri" charset="0"/>
            </a:endParaRPr>
          </a:p>
        </p:txBody>
      </p:sp>
      <p:sp>
        <p:nvSpPr>
          <p:cNvPr id="16387"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8448465A-23E2-1046-B59C-CC4D14DC4801}" type="slidenum">
              <a:rPr lang="en-US" sz="1200">
                <a:latin typeface="Calibri" charset="0"/>
              </a:rPr>
              <a:pPr eaLnBrk="1" hangingPunct="1"/>
              <a:t>1</a:t>
            </a:fld>
            <a:endParaRPr lang="en-US" sz="1200">
              <a:latin typeface="Calibri"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54274"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endParaRPr lang="en-US">
              <a:latin typeface="Calibri" charset="0"/>
            </a:endParaRPr>
          </a:p>
        </p:txBody>
      </p:sp>
      <p:sp>
        <p:nvSpPr>
          <p:cNvPr id="54275"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EC93431B-F4E9-6446-86BA-4EA7E050FA88}" type="slidenum">
              <a:rPr lang="en-US" sz="1200">
                <a:latin typeface="Calibri" charset="0"/>
                <a:cs typeface="Arial" charset="0"/>
              </a:rPr>
              <a:pPr eaLnBrk="1" hangingPunct="1"/>
              <a:t>30</a:t>
            </a:fld>
            <a:endParaRPr lang="en-US" sz="1200">
              <a:latin typeface="Calibri" charset="0"/>
              <a:cs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2"/>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65538" name="Rectangle 3"/>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endParaRPr lang="en-US">
              <a:latin typeface="Calibri"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2"/>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71682" name="Rectangle 3"/>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endParaRPr lang="en-US">
              <a:latin typeface="Calibri"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74754"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atin typeface="Calibri" charset="0"/>
              </a:rPr>
              <a:t>Check-in Process. What your feelings are about being here &amp; Needs you</a:t>
            </a:r>
            <a:r>
              <a:rPr lang="ja-JP" altLang="en-US">
                <a:latin typeface="Calibri" charset="0"/>
              </a:rPr>
              <a:t>’</a:t>
            </a:r>
            <a:r>
              <a:rPr lang="en-US" altLang="ja-JP">
                <a:latin typeface="Calibri" charset="0"/>
              </a:rPr>
              <a:t>re hoping to meet by being here.</a:t>
            </a:r>
          </a:p>
          <a:p>
            <a:pPr eaLnBrk="1" hangingPunct="1">
              <a:spcBef>
                <a:spcPct val="0"/>
              </a:spcBef>
            </a:pPr>
            <a:r>
              <a:rPr lang="en-US">
                <a:latin typeface="Calibri" charset="0"/>
              </a:rPr>
              <a:t>2-3 people share check-ins. </a:t>
            </a:r>
          </a:p>
          <a:p>
            <a:pPr eaLnBrk="1" hangingPunct="1">
              <a:spcBef>
                <a:spcPct val="0"/>
              </a:spcBef>
            </a:pPr>
            <a:r>
              <a:rPr lang="en-US">
                <a:latin typeface="Calibri" charset="0"/>
              </a:rPr>
              <a:t>I check-in. I respond to what they</a:t>
            </a:r>
            <a:r>
              <a:rPr lang="ja-JP" altLang="en-US">
                <a:latin typeface="Calibri" charset="0"/>
              </a:rPr>
              <a:t>’</a:t>
            </a:r>
            <a:r>
              <a:rPr lang="en-US" altLang="ja-JP">
                <a:latin typeface="Calibri" charset="0"/>
              </a:rPr>
              <a:t>ve said and share what needs I want to meet.</a:t>
            </a:r>
            <a:endParaRPr lang="en-US">
              <a:latin typeface="Calibri" charset="0"/>
            </a:endParaRPr>
          </a:p>
        </p:txBody>
      </p:sp>
      <p:sp>
        <p:nvSpPr>
          <p:cNvPr id="74755"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E6627CBB-7E21-774F-9B98-54806429A4B8}" type="slidenum">
              <a:rPr lang="en-US" sz="1200">
                <a:latin typeface="Calibri" charset="0"/>
              </a:rPr>
              <a:pPr eaLnBrk="1" hangingPunct="1"/>
              <a:t>45</a:t>
            </a:fld>
            <a:endParaRPr lang="en-US" sz="1200">
              <a:latin typeface="Calibri"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76802"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atin typeface="Calibri" charset="0"/>
              </a:rPr>
              <a:t>Check-in Process. What your feelings are about being here &amp; Needs you</a:t>
            </a:r>
            <a:r>
              <a:rPr lang="ja-JP" altLang="en-US">
                <a:latin typeface="Calibri" charset="0"/>
              </a:rPr>
              <a:t>’</a:t>
            </a:r>
            <a:r>
              <a:rPr lang="en-US" altLang="ja-JP">
                <a:latin typeface="Calibri" charset="0"/>
              </a:rPr>
              <a:t>re hoping to meet by being here.</a:t>
            </a:r>
          </a:p>
          <a:p>
            <a:pPr eaLnBrk="1" hangingPunct="1">
              <a:spcBef>
                <a:spcPct val="0"/>
              </a:spcBef>
            </a:pPr>
            <a:r>
              <a:rPr lang="en-US">
                <a:latin typeface="Calibri" charset="0"/>
              </a:rPr>
              <a:t>2-3 people share check-ins. </a:t>
            </a:r>
          </a:p>
          <a:p>
            <a:pPr eaLnBrk="1" hangingPunct="1">
              <a:spcBef>
                <a:spcPct val="0"/>
              </a:spcBef>
            </a:pPr>
            <a:r>
              <a:rPr lang="en-US">
                <a:latin typeface="Calibri" charset="0"/>
              </a:rPr>
              <a:t>I check-in. I respond to what they</a:t>
            </a:r>
            <a:r>
              <a:rPr lang="ja-JP" altLang="en-US">
                <a:latin typeface="Calibri" charset="0"/>
              </a:rPr>
              <a:t>’</a:t>
            </a:r>
            <a:r>
              <a:rPr lang="en-US" altLang="ja-JP">
                <a:latin typeface="Calibri" charset="0"/>
              </a:rPr>
              <a:t>ve said and share what needs I want to meet.</a:t>
            </a:r>
            <a:endParaRPr lang="en-US">
              <a:latin typeface="Calibri" charset="0"/>
            </a:endParaRPr>
          </a:p>
        </p:txBody>
      </p:sp>
      <p:sp>
        <p:nvSpPr>
          <p:cNvPr id="76803"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2E13FB14-0974-F64F-A3EF-45D92ABAF7A2}" type="slidenum">
              <a:rPr lang="en-US" sz="1200">
                <a:latin typeface="Calibri" charset="0"/>
              </a:rPr>
              <a:pPr eaLnBrk="1" hangingPunct="1"/>
              <a:t>46</a:t>
            </a:fld>
            <a:endParaRPr lang="en-US" sz="1200">
              <a:latin typeface="Calibri"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78850"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atin typeface="Calibri" charset="0"/>
              </a:rPr>
              <a:t>Check-in Process. What your feelings are about being here &amp; Needs you</a:t>
            </a:r>
            <a:r>
              <a:rPr lang="ja-JP" altLang="en-US">
                <a:latin typeface="Calibri" charset="0"/>
              </a:rPr>
              <a:t>’</a:t>
            </a:r>
            <a:r>
              <a:rPr lang="en-US" altLang="ja-JP">
                <a:latin typeface="Calibri" charset="0"/>
              </a:rPr>
              <a:t>re hoping to meet by being here.</a:t>
            </a:r>
          </a:p>
          <a:p>
            <a:pPr eaLnBrk="1" hangingPunct="1">
              <a:spcBef>
                <a:spcPct val="0"/>
              </a:spcBef>
            </a:pPr>
            <a:r>
              <a:rPr lang="en-US">
                <a:latin typeface="Calibri" charset="0"/>
              </a:rPr>
              <a:t>2-3 people share check-ins. </a:t>
            </a:r>
          </a:p>
          <a:p>
            <a:pPr eaLnBrk="1" hangingPunct="1">
              <a:spcBef>
                <a:spcPct val="0"/>
              </a:spcBef>
            </a:pPr>
            <a:r>
              <a:rPr lang="en-US">
                <a:latin typeface="Calibri" charset="0"/>
              </a:rPr>
              <a:t>I check-in. I respond to what they</a:t>
            </a:r>
            <a:r>
              <a:rPr lang="ja-JP" altLang="en-US">
                <a:latin typeface="Calibri" charset="0"/>
              </a:rPr>
              <a:t>’</a:t>
            </a:r>
            <a:r>
              <a:rPr lang="en-US" altLang="ja-JP">
                <a:latin typeface="Calibri" charset="0"/>
              </a:rPr>
              <a:t>ve said and share what needs I want to meet.</a:t>
            </a:r>
            <a:endParaRPr lang="en-US">
              <a:latin typeface="Calibri" charset="0"/>
            </a:endParaRPr>
          </a:p>
        </p:txBody>
      </p:sp>
      <p:sp>
        <p:nvSpPr>
          <p:cNvPr id="78851"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8F73F7A4-E4A1-BE44-B955-10FFBF52FF5D}" type="slidenum">
              <a:rPr lang="en-US" sz="1200">
                <a:latin typeface="Calibri" charset="0"/>
              </a:rPr>
              <a:pPr eaLnBrk="1" hangingPunct="1"/>
              <a:t>47</a:t>
            </a:fld>
            <a:endParaRPr lang="en-US" sz="1200">
              <a:latin typeface="Calibri"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80898"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eaLnBrk="1" hangingPunct="1">
              <a:spcBef>
                <a:spcPct val="0"/>
              </a:spcBef>
              <a:buFontTx/>
              <a:buChar char="•"/>
            </a:pPr>
            <a:r>
              <a:rPr lang="en-US">
                <a:latin typeface="Calibri" charset="0"/>
              </a:rPr>
              <a:t>In this Self-Empathy process, I like to include the Feeling Thermometer (not included in booklet, and I like to include Celebration as well as Mourning in SE. I</a:t>
            </a:r>
            <a:r>
              <a:rPr lang="ja-JP" altLang="en-US">
                <a:latin typeface="Calibri" charset="0"/>
              </a:rPr>
              <a:t>’</a:t>
            </a:r>
            <a:r>
              <a:rPr lang="en-US" altLang="ja-JP">
                <a:latin typeface="Calibri" charset="0"/>
              </a:rPr>
              <a:t>m wondering how to address the difference? Hmm? </a:t>
            </a:r>
            <a:r>
              <a:rPr lang="en-US" altLang="ja-JP">
                <a:solidFill>
                  <a:srgbClr val="FF0000"/>
                </a:solidFill>
                <a:latin typeface="Calibri" charset="0"/>
              </a:rPr>
              <a:t>I</a:t>
            </a:r>
            <a:r>
              <a:rPr lang="ja-JP" altLang="en-US">
                <a:solidFill>
                  <a:srgbClr val="FF0000"/>
                </a:solidFill>
                <a:latin typeface="Calibri" charset="0"/>
              </a:rPr>
              <a:t>’</a:t>
            </a:r>
            <a:r>
              <a:rPr lang="en-US" altLang="ja-JP">
                <a:solidFill>
                  <a:srgbClr val="FF0000"/>
                </a:solidFill>
                <a:latin typeface="Calibri" charset="0"/>
              </a:rPr>
              <a:t>LL THINK MORE INTO THIS AND GET BACK TO YOU.</a:t>
            </a:r>
          </a:p>
          <a:p>
            <a:pPr marL="171450" indent="-171450" eaLnBrk="1" hangingPunct="1">
              <a:spcBef>
                <a:spcPct val="0"/>
              </a:spcBef>
              <a:buFontTx/>
              <a:buChar char="•"/>
            </a:pPr>
            <a:r>
              <a:rPr lang="en-US">
                <a:latin typeface="Calibri" charset="0"/>
              </a:rPr>
              <a:t>I like to do 2 rounds of S-E Game: the first round for present moment S-E so they get how to play it in a presumably neutral moment. Then ask them to take cards off the mat and bring to mind a conversation/situation that they have feelings of concern, dissatisfaction, distress. Now go through the steps (above ) with this situation in mind. This is how I usually walk folks through S-E. Then, when they do the Empathy Game, they can, if they want, guess and place cards for the other person in this situation. SOUNDS GOOD.</a:t>
            </a:r>
          </a:p>
        </p:txBody>
      </p:sp>
      <p:sp>
        <p:nvSpPr>
          <p:cNvPr id="80899"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C4840B4A-072B-E145-B8B7-61393EEB386B}" type="slidenum">
              <a:rPr lang="en-US" sz="1200">
                <a:latin typeface="Calibri" charset="0"/>
              </a:rPr>
              <a:pPr eaLnBrk="1" hangingPunct="1"/>
              <a:t>48</a:t>
            </a:fld>
            <a:endParaRPr lang="en-US" sz="1200">
              <a:latin typeface="Calibri"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88066"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eaLnBrk="1" hangingPunct="1">
              <a:spcBef>
                <a:spcPct val="0"/>
              </a:spcBef>
              <a:buFontTx/>
              <a:buChar char="•"/>
            </a:pPr>
            <a:r>
              <a:rPr lang="en-US">
                <a:latin typeface="Calibri" charset="0"/>
              </a:rPr>
              <a:t>Noticing that there aren</a:t>
            </a:r>
            <a:r>
              <a:rPr lang="ja-JP" altLang="en-US">
                <a:latin typeface="Calibri" charset="0"/>
              </a:rPr>
              <a:t>’</a:t>
            </a:r>
            <a:r>
              <a:rPr lang="en-US" altLang="ja-JP">
                <a:latin typeface="Calibri" charset="0"/>
              </a:rPr>
              <a:t>t</a:t>
            </a:r>
            <a:r>
              <a:rPr lang="ja-JP" altLang="en-US">
                <a:latin typeface="Calibri" charset="0"/>
              </a:rPr>
              <a:t>’</a:t>
            </a:r>
            <a:r>
              <a:rPr lang="en-US" altLang="ja-JP">
                <a:latin typeface="Calibri" charset="0"/>
              </a:rPr>
              <a:t> directions for this Game in the Game booklet. OH, DEAR!</a:t>
            </a:r>
          </a:p>
          <a:p>
            <a:pPr marL="171450" indent="-171450" eaLnBrk="1" hangingPunct="1">
              <a:spcBef>
                <a:spcPct val="0"/>
              </a:spcBef>
              <a:buFontTx/>
              <a:buChar char="•"/>
            </a:pPr>
            <a:endParaRPr lang="en-US">
              <a:latin typeface="Calibri" charset="0"/>
            </a:endParaRPr>
          </a:p>
        </p:txBody>
      </p:sp>
      <p:sp>
        <p:nvSpPr>
          <p:cNvPr id="88067"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E9A59CAF-02D6-C64C-A50D-BDA08CF2A565}" type="slidenum">
              <a:rPr lang="en-US" sz="1200">
                <a:latin typeface="Calibri" charset="0"/>
              </a:rPr>
              <a:pPr eaLnBrk="1" hangingPunct="1"/>
              <a:t>54</a:t>
            </a:fld>
            <a:endParaRPr lang="en-US" sz="1200">
              <a:latin typeface="Calibri"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90114"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eaLnBrk="1" hangingPunct="1">
              <a:spcBef>
                <a:spcPct val="0"/>
              </a:spcBef>
              <a:buFontTx/>
              <a:buChar char="•"/>
            </a:pPr>
            <a:r>
              <a:rPr lang="en-US">
                <a:latin typeface="Calibri" charset="0"/>
              </a:rPr>
              <a:t>This Game is not covered in the Game booklet except in the 9 Steps to Problem Solve CHOICE CARD (mini-poster), which I</a:t>
            </a:r>
            <a:r>
              <a:rPr lang="ja-JP" altLang="en-US">
                <a:latin typeface="Calibri" charset="0"/>
              </a:rPr>
              <a:t>’</a:t>
            </a:r>
            <a:r>
              <a:rPr lang="en-US" altLang="ja-JP">
                <a:latin typeface="Calibri" charset="0"/>
              </a:rPr>
              <a:t>ve revised to include all the steps I use (on recent Problem Solving handout)</a:t>
            </a:r>
            <a:endParaRPr lang="en-US">
              <a:latin typeface="Calibri" charset="0"/>
            </a:endParaRPr>
          </a:p>
        </p:txBody>
      </p:sp>
      <p:sp>
        <p:nvSpPr>
          <p:cNvPr id="90115"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177318F4-BB36-804B-A8B9-9A613C96D36D}" type="slidenum">
              <a:rPr lang="en-US" sz="1200">
                <a:latin typeface="Calibri" charset="0"/>
              </a:rPr>
              <a:pPr eaLnBrk="1" hangingPunct="1"/>
              <a:t>55</a:t>
            </a:fld>
            <a:endParaRPr lang="en-US" sz="1200">
              <a:latin typeface="Calibri"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19458" name="Rectangle 3"/>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endParaRPr lang="en-US">
              <a:latin typeface="Calibri"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25602" name="Rectangle 3"/>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endParaRPr lang="en-US">
              <a:latin typeface="Calibri"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28674"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atin typeface="Calibri" charset="0"/>
              </a:rPr>
              <a:t>Check-in Process. What your feelings are about being here &amp; Needs you</a:t>
            </a:r>
            <a:r>
              <a:rPr lang="ja-JP" altLang="en-US">
                <a:latin typeface="Calibri" charset="0"/>
              </a:rPr>
              <a:t>’</a:t>
            </a:r>
            <a:r>
              <a:rPr lang="en-US" altLang="ja-JP">
                <a:latin typeface="Calibri" charset="0"/>
              </a:rPr>
              <a:t>re hoping to meet by being here.</a:t>
            </a:r>
          </a:p>
          <a:p>
            <a:pPr eaLnBrk="1" hangingPunct="1">
              <a:spcBef>
                <a:spcPct val="0"/>
              </a:spcBef>
            </a:pPr>
            <a:r>
              <a:rPr lang="en-US">
                <a:latin typeface="Calibri" charset="0"/>
              </a:rPr>
              <a:t>2-3 people share check-ins. </a:t>
            </a:r>
          </a:p>
          <a:p>
            <a:pPr eaLnBrk="1" hangingPunct="1">
              <a:spcBef>
                <a:spcPct val="0"/>
              </a:spcBef>
            </a:pPr>
            <a:r>
              <a:rPr lang="en-US">
                <a:latin typeface="Calibri" charset="0"/>
              </a:rPr>
              <a:t>I check-in. I respond to what they</a:t>
            </a:r>
            <a:r>
              <a:rPr lang="ja-JP" altLang="en-US">
                <a:latin typeface="Calibri" charset="0"/>
              </a:rPr>
              <a:t>’</a:t>
            </a:r>
            <a:r>
              <a:rPr lang="en-US" altLang="ja-JP">
                <a:latin typeface="Calibri" charset="0"/>
              </a:rPr>
              <a:t>ve said and share what needs I want to meet.</a:t>
            </a:r>
            <a:endParaRPr lang="en-US">
              <a:latin typeface="Calibri" charset="0"/>
            </a:endParaRPr>
          </a:p>
        </p:txBody>
      </p:sp>
      <p:sp>
        <p:nvSpPr>
          <p:cNvPr id="28675"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3CF1831D-F155-C74C-AB53-A3BEEC649558}" type="slidenum">
              <a:rPr lang="en-US" sz="1200">
                <a:latin typeface="Calibri" charset="0"/>
              </a:rPr>
              <a:pPr eaLnBrk="1" hangingPunct="1"/>
              <a:t>10</a:t>
            </a:fld>
            <a:endParaRPr lang="en-US" sz="1200">
              <a:latin typeface="Calibri"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30722"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atin typeface="Calibri" charset="0"/>
              </a:rPr>
              <a:t>Check-in Process. What your feelings are about being here &amp; Needs you</a:t>
            </a:r>
            <a:r>
              <a:rPr lang="ja-JP" altLang="en-US">
                <a:latin typeface="Calibri" charset="0"/>
              </a:rPr>
              <a:t>’</a:t>
            </a:r>
            <a:r>
              <a:rPr lang="en-US" altLang="ja-JP">
                <a:latin typeface="Calibri" charset="0"/>
              </a:rPr>
              <a:t>re hoping to meet by being here.</a:t>
            </a:r>
          </a:p>
          <a:p>
            <a:pPr eaLnBrk="1" hangingPunct="1">
              <a:spcBef>
                <a:spcPct val="0"/>
              </a:spcBef>
            </a:pPr>
            <a:r>
              <a:rPr lang="en-US">
                <a:latin typeface="Calibri" charset="0"/>
              </a:rPr>
              <a:t>2-3 people share check-ins. </a:t>
            </a:r>
          </a:p>
          <a:p>
            <a:pPr eaLnBrk="1" hangingPunct="1">
              <a:spcBef>
                <a:spcPct val="0"/>
              </a:spcBef>
            </a:pPr>
            <a:r>
              <a:rPr lang="en-US">
                <a:latin typeface="Calibri" charset="0"/>
              </a:rPr>
              <a:t>I check-in. I respond to what they</a:t>
            </a:r>
            <a:r>
              <a:rPr lang="ja-JP" altLang="en-US">
                <a:latin typeface="Calibri" charset="0"/>
              </a:rPr>
              <a:t>’</a:t>
            </a:r>
            <a:r>
              <a:rPr lang="en-US" altLang="ja-JP">
                <a:latin typeface="Calibri" charset="0"/>
              </a:rPr>
              <a:t>ve said and share what needs I want to meet.</a:t>
            </a:r>
            <a:endParaRPr lang="en-US">
              <a:latin typeface="Calibri" charset="0"/>
            </a:endParaRPr>
          </a:p>
        </p:txBody>
      </p:sp>
      <p:sp>
        <p:nvSpPr>
          <p:cNvPr id="30723"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28E43B78-90A9-C841-B3A3-317BCC231EB0}" type="slidenum">
              <a:rPr lang="en-US" sz="1200">
                <a:latin typeface="Calibri" charset="0"/>
              </a:rPr>
              <a:pPr eaLnBrk="1" hangingPunct="1"/>
              <a:t>11</a:t>
            </a:fld>
            <a:endParaRPr lang="en-US" sz="1200">
              <a:latin typeface="Calibri"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32770"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atin typeface="Calibri" charset="0"/>
              </a:rPr>
              <a:t>Check-in Process. What your feelings are about being here &amp; Needs you</a:t>
            </a:r>
            <a:r>
              <a:rPr lang="ja-JP" altLang="en-US">
                <a:latin typeface="Calibri" charset="0"/>
              </a:rPr>
              <a:t>’</a:t>
            </a:r>
            <a:r>
              <a:rPr lang="en-US" altLang="ja-JP">
                <a:latin typeface="Calibri" charset="0"/>
              </a:rPr>
              <a:t>re hoping to meet by being here.</a:t>
            </a:r>
          </a:p>
          <a:p>
            <a:pPr eaLnBrk="1" hangingPunct="1">
              <a:spcBef>
                <a:spcPct val="0"/>
              </a:spcBef>
            </a:pPr>
            <a:r>
              <a:rPr lang="en-US">
                <a:latin typeface="Calibri" charset="0"/>
              </a:rPr>
              <a:t>2-3 people share check-ins. </a:t>
            </a:r>
          </a:p>
          <a:p>
            <a:pPr eaLnBrk="1" hangingPunct="1">
              <a:spcBef>
                <a:spcPct val="0"/>
              </a:spcBef>
            </a:pPr>
            <a:r>
              <a:rPr lang="en-US">
                <a:latin typeface="Calibri" charset="0"/>
              </a:rPr>
              <a:t>I check-in. I respond to what they</a:t>
            </a:r>
            <a:r>
              <a:rPr lang="ja-JP" altLang="en-US">
                <a:latin typeface="Calibri" charset="0"/>
              </a:rPr>
              <a:t>’</a:t>
            </a:r>
            <a:r>
              <a:rPr lang="en-US" altLang="ja-JP">
                <a:latin typeface="Calibri" charset="0"/>
              </a:rPr>
              <a:t>ve said and share what needs I want to meet.</a:t>
            </a:r>
            <a:endParaRPr lang="en-US">
              <a:latin typeface="Calibri" charset="0"/>
            </a:endParaRPr>
          </a:p>
        </p:txBody>
      </p:sp>
      <p:sp>
        <p:nvSpPr>
          <p:cNvPr id="32771"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ED273CBC-7E65-4941-A4B7-5DC0FEBEBE30}" type="slidenum">
              <a:rPr lang="en-US" sz="1200">
                <a:latin typeface="Calibri" charset="0"/>
              </a:rPr>
              <a:pPr eaLnBrk="1" hangingPunct="1"/>
              <a:t>12</a:t>
            </a:fld>
            <a:endParaRPr lang="en-US" sz="1200">
              <a:latin typeface="Calibri"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34818"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eaLnBrk="1" hangingPunct="1">
              <a:spcBef>
                <a:spcPct val="0"/>
              </a:spcBef>
              <a:buFontTx/>
              <a:buChar char="•"/>
            </a:pPr>
            <a:r>
              <a:rPr lang="en-US">
                <a:latin typeface="Calibri" charset="0"/>
              </a:rPr>
              <a:t>In this Self-Empathy process, I like to include the Feeling Thermometer (not included in booklet, and I like to include Celebration as well as Mourning in SE. I</a:t>
            </a:r>
            <a:r>
              <a:rPr lang="ja-JP" altLang="en-US">
                <a:latin typeface="Calibri" charset="0"/>
              </a:rPr>
              <a:t>’</a:t>
            </a:r>
            <a:r>
              <a:rPr lang="en-US" altLang="ja-JP">
                <a:latin typeface="Calibri" charset="0"/>
              </a:rPr>
              <a:t>m wondering how to address the difference? Hmm? </a:t>
            </a:r>
            <a:r>
              <a:rPr lang="en-US" altLang="ja-JP">
                <a:solidFill>
                  <a:srgbClr val="FF0000"/>
                </a:solidFill>
                <a:latin typeface="Calibri" charset="0"/>
              </a:rPr>
              <a:t>I</a:t>
            </a:r>
            <a:r>
              <a:rPr lang="ja-JP" altLang="en-US">
                <a:solidFill>
                  <a:srgbClr val="FF0000"/>
                </a:solidFill>
                <a:latin typeface="Calibri" charset="0"/>
              </a:rPr>
              <a:t>’</a:t>
            </a:r>
            <a:r>
              <a:rPr lang="en-US" altLang="ja-JP">
                <a:solidFill>
                  <a:srgbClr val="FF0000"/>
                </a:solidFill>
                <a:latin typeface="Calibri" charset="0"/>
              </a:rPr>
              <a:t>LL THINK MORE INTO THIS AND GET BACK TO YOU.</a:t>
            </a:r>
          </a:p>
          <a:p>
            <a:pPr marL="171450" indent="-171450" eaLnBrk="1" hangingPunct="1">
              <a:spcBef>
                <a:spcPct val="0"/>
              </a:spcBef>
              <a:buFontTx/>
              <a:buChar char="•"/>
            </a:pPr>
            <a:r>
              <a:rPr lang="en-US">
                <a:latin typeface="Calibri" charset="0"/>
              </a:rPr>
              <a:t>I like to do 2 rounds of S-E Game: the first round for present moment S-E so they get how to play it in a presumably neutral moment. Then ask them to take cards off the mat and bring to mind a conversation/situation that they have feelings of concern, dissatisfaction, distress. Now go through the steps (above ) with this situation in mind. This is how I usually walk folks through S-E. Then, when they do the Empathy Game, they can, if they want, guess and place cards for the other person in this situation. SOUNDS GOOD.</a:t>
            </a:r>
          </a:p>
        </p:txBody>
      </p:sp>
      <p:sp>
        <p:nvSpPr>
          <p:cNvPr id="34819"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68621354-5021-4545-A1CD-E2C037C3AFDA}" type="slidenum">
              <a:rPr lang="en-US" sz="1200">
                <a:latin typeface="Calibri" charset="0"/>
              </a:rPr>
              <a:pPr eaLnBrk="1" hangingPunct="1"/>
              <a:t>13</a:t>
            </a:fld>
            <a:endParaRPr lang="en-US" sz="1200">
              <a:latin typeface="Calibri"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41986"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eaLnBrk="1" hangingPunct="1">
              <a:spcBef>
                <a:spcPct val="0"/>
              </a:spcBef>
              <a:buFontTx/>
              <a:buChar char="•"/>
            </a:pPr>
            <a:r>
              <a:rPr lang="en-US">
                <a:latin typeface="Calibri" charset="0"/>
              </a:rPr>
              <a:t>Noticing that there aren</a:t>
            </a:r>
            <a:r>
              <a:rPr lang="ja-JP" altLang="en-US">
                <a:latin typeface="Calibri" charset="0"/>
              </a:rPr>
              <a:t>’</a:t>
            </a:r>
            <a:r>
              <a:rPr lang="en-US" altLang="ja-JP">
                <a:latin typeface="Calibri" charset="0"/>
              </a:rPr>
              <a:t>t</a:t>
            </a:r>
            <a:r>
              <a:rPr lang="ja-JP" altLang="en-US">
                <a:latin typeface="Calibri" charset="0"/>
              </a:rPr>
              <a:t>’</a:t>
            </a:r>
            <a:r>
              <a:rPr lang="en-US" altLang="ja-JP">
                <a:latin typeface="Calibri" charset="0"/>
              </a:rPr>
              <a:t> directions for this Game in the Game booklet. OH, DEAR!</a:t>
            </a:r>
          </a:p>
          <a:p>
            <a:pPr marL="171450" indent="-171450" eaLnBrk="1" hangingPunct="1">
              <a:spcBef>
                <a:spcPct val="0"/>
              </a:spcBef>
              <a:buFontTx/>
              <a:buChar char="•"/>
            </a:pPr>
            <a:endParaRPr lang="en-US">
              <a:latin typeface="Calibri" charset="0"/>
            </a:endParaRPr>
          </a:p>
        </p:txBody>
      </p:sp>
      <p:sp>
        <p:nvSpPr>
          <p:cNvPr id="41987"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8DC2421A-5CB3-874B-A989-8A4A74C48093}" type="slidenum">
              <a:rPr lang="en-US" sz="1200">
                <a:latin typeface="Calibri" charset="0"/>
              </a:rPr>
              <a:pPr eaLnBrk="1" hangingPunct="1"/>
              <a:t>19</a:t>
            </a:fld>
            <a:endParaRPr lang="en-US" sz="1200">
              <a:latin typeface="Calibri"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sp>
      <p:sp>
        <p:nvSpPr>
          <p:cNvPr id="44034"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eaLnBrk="1" hangingPunct="1">
              <a:spcBef>
                <a:spcPct val="0"/>
              </a:spcBef>
              <a:buFontTx/>
              <a:buChar char="•"/>
            </a:pPr>
            <a:r>
              <a:rPr lang="en-US">
                <a:latin typeface="Calibri" charset="0"/>
              </a:rPr>
              <a:t>This Game is not covered in the Game booklet except in the 9 Steps to Problem Solve CHOICE CARD (mini-poster), which I</a:t>
            </a:r>
            <a:r>
              <a:rPr lang="ja-JP" altLang="en-US">
                <a:latin typeface="Calibri" charset="0"/>
              </a:rPr>
              <a:t>’</a:t>
            </a:r>
            <a:r>
              <a:rPr lang="en-US" altLang="ja-JP">
                <a:latin typeface="Calibri" charset="0"/>
              </a:rPr>
              <a:t>ve revised to include all the steps I use (on recent Problem Solving handout)</a:t>
            </a:r>
            <a:endParaRPr lang="en-US">
              <a:latin typeface="Calibri" charset="0"/>
            </a:endParaRPr>
          </a:p>
        </p:txBody>
      </p:sp>
      <p:sp>
        <p:nvSpPr>
          <p:cNvPr id="44035"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1CD92FEA-A8CF-1E4B-BA99-F98AD581C394}" type="slidenum">
              <a:rPr lang="en-US" sz="1200">
                <a:latin typeface="Calibri" charset="0"/>
              </a:rPr>
              <a:pPr eaLnBrk="1" hangingPunct="1"/>
              <a:t>20</a:t>
            </a:fld>
            <a:endParaRPr lang="en-US" sz="1200">
              <a:latin typeface="Calibri"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B5AAB771-031D-1348-A9A5-19FB9D68EBD7}" type="datetime1">
              <a:rPr lang="en-US"/>
              <a:pPr>
                <a:defRPr/>
              </a:pPr>
              <a:t>3/18/20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5CB64E1-14CA-3047-A69F-019F83419E01}" type="slidenum">
              <a:rPr lang="en-US"/>
              <a:pPr>
                <a:defRPr/>
              </a:pPr>
              <a:t>‹#›</a:t>
            </a:fld>
            <a:endParaRPr lang="en-US"/>
          </a:p>
        </p:txBody>
      </p:sp>
    </p:spTree>
    <p:extLst>
      <p:ext uri="{BB962C8B-B14F-4D97-AF65-F5344CB8AC3E}">
        <p14:creationId xmlns:p14="http://schemas.microsoft.com/office/powerpoint/2010/main" val="39276325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8ED68D18-6510-884A-A176-68F686661973}" type="datetime1">
              <a:rPr lang="en-US"/>
              <a:pPr>
                <a:defRPr/>
              </a:pPr>
              <a:t>3/18/20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F210461-A2F1-4146-A746-5FD0468B985A}" type="slidenum">
              <a:rPr lang="en-US"/>
              <a:pPr>
                <a:defRPr/>
              </a:pPr>
              <a:t>‹#›</a:t>
            </a:fld>
            <a:endParaRPr lang="en-US"/>
          </a:p>
        </p:txBody>
      </p:sp>
    </p:spTree>
    <p:extLst>
      <p:ext uri="{BB962C8B-B14F-4D97-AF65-F5344CB8AC3E}">
        <p14:creationId xmlns:p14="http://schemas.microsoft.com/office/powerpoint/2010/main" val="40390106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383B6187-9BD4-0E46-A536-544CB862B482}" type="datetime1">
              <a:rPr lang="en-US"/>
              <a:pPr>
                <a:defRPr/>
              </a:pPr>
              <a:t>3/18/20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3F62081-C308-514A-96AC-5C242C58D2DF}" type="slidenum">
              <a:rPr lang="en-US"/>
              <a:pPr>
                <a:defRPr/>
              </a:pPr>
              <a:t>‹#›</a:t>
            </a:fld>
            <a:endParaRPr lang="en-US"/>
          </a:p>
        </p:txBody>
      </p:sp>
    </p:spTree>
    <p:extLst>
      <p:ext uri="{BB962C8B-B14F-4D97-AF65-F5344CB8AC3E}">
        <p14:creationId xmlns:p14="http://schemas.microsoft.com/office/powerpoint/2010/main" val="895994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7EDC3F4F-9187-A344-A1D7-2AA768F828B7}" type="datetime1">
              <a:rPr lang="en-US"/>
              <a:pPr>
                <a:defRPr/>
              </a:pPr>
              <a:t>3/18/20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702CDB4-7E26-5E44-ADC0-EEA2E856667C}" type="slidenum">
              <a:rPr lang="en-US"/>
              <a:pPr>
                <a:defRPr/>
              </a:pPr>
              <a:t>‹#›</a:t>
            </a:fld>
            <a:endParaRPr lang="en-US"/>
          </a:p>
        </p:txBody>
      </p:sp>
    </p:spTree>
    <p:extLst>
      <p:ext uri="{BB962C8B-B14F-4D97-AF65-F5344CB8AC3E}">
        <p14:creationId xmlns:p14="http://schemas.microsoft.com/office/powerpoint/2010/main" val="7195451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9BFA82F8-9708-8143-8ABB-399AB0475235}" type="datetime1">
              <a:rPr lang="en-US"/>
              <a:pPr>
                <a:defRPr/>
              </a:pPr>
              <a:t>3/18/20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529466A-0DBE-8545-B537-654122E770FA}" type="slidenum">
              <a:rPr lang="en-US"/>
              <a:pPr>
                <a:defRPr/>
              </a:pPr>
              <a:t>‹#›</a:t>
            </a:fld>
            <a:endParaRPr lang="en-US"/>
          </a:p>
        </p:txBody>
      </p:sp>
    </p:spTree>
    <p:extLst>
      <p:ext uri="{BB962C8B-B14F-4D97-AF65-F5344CB8AC3E}">
        <p14:creationId xmlns:p14="http://schemas.microsoft.com/office/powerpoint/2010/main" val="14786305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E274C421-36F7-7D4E-8F84-C74E200C471D}" type="datetime1">
              <a:rPr lang="en-US"/>
              <a:pPr>
                <a:defRPr/>
              </a:pPr>
              <a:t>3/18/20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D994708-1BBC-D64D-AA09-C95EE6B14997}" type="slidenum">
              <a:rPr lang="en-US"/>
              <a:pPr>
                <a:defRPr/>
              </a:pPr>
              <a:t>‹#›</a:t>
            </a:fld>
            <a:endParaRPr lang="en-US"/>
          </a:p>
        </p:txBody>
      </p:sp>
    </p:spTree>
    <p:extLst>
      <p:ext uri="{BB962C8B-B14F-4D97-AF65-F5344CB8AC3E}">
        <p14:creationId xmlns:p14="http://schemas.microsoft.com/office/powerpoint/2010/main" val="25592053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5DF59292-D8F1-084F-841F-40FE0C345FDD}" type="datetime1">
              <a:rPr lang="en-US"/>
              <a:pPr>
                <a:defRPr/>
              </a:pPr>
              <a:t>3/18/20</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E9C546E7-9E25-C949-8BC4-664DAE689857}" type="slidenum">
              <a:rPr lang="en-US"/>
              <a:pPr>
                <a:defRPr/>
              </a:pPr>
              <a:t>‹#›</a:t>
            </a:fld>
            <a:endParaRPr lang="en-US"/>
          </a:p>
        </p:txBody>
      </p:sp>
    </p:spTree>
    <p:extLst>
      <p:ext uri="{BB962C8B-B14F-4D97-AF65-F5344CB8AC3E}">
        <p14:creationId xmlns:p14="http://schemas.microsoft.com/office/powerpoint/2010/main" val="23208595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DE14D2F2-2603-EE4D-9583-112544D2280C}" type="datetime1">
              <a:rPr lang="en-US"/>
              <a:pPr>
                <a:defRPr/>
              </a:pPr>
              <a:t>3/18/20</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FFE5E5F4-B6FE-8C48-840C-0446B1B7860B}" type="slidenum">
              <a:rPr lang="en-US"/>
              <a:pPr>
                <a:defRPr/>
              </a:pPr>
              <a:t>‹#›</a:t>
            </a:fld>
            <a:endParaRPr lang="en-US"/>
          </a:p>
        </p:txBody>
      </p:sp>
    </p:spTree>
    <p:extLst>
      <p:ext uri="{BB962C8B-B14F-4D97-AF65-F5344CB8AC3E}">
        <p14:creationId xmlns:p14="http://schemas.microsoft.com/office/powerpoint/2010/main" val="12562631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7218202-3EC0-054B-9E77-927517DABB3F}" type="datetime1">
              <a:rPr lang="en-US"/>
              <a:pPr>
                <a:defRPr/>
              </a:pPr>
              <a:t>3/18/20</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03966EE0-0D2E-174F-9D2B-924EC81A6145}" type="slidenum">
              <a:rPr lang="en-US"/>
              <a:pPr>
                <a:defRPr/>
              </a:pPr>
              <a:t>‹#›</a:t>
            </a:fld>
            <a:endParaRPr lang="en-US"/>
          </a:p>
        </p:txBody>
      </p:sp>
    </p:spTree>
    <p:extLst>
      <p:ext uri="{BB962C8B-B14F-4D97-AF65-F5344CB8AC3E}">
        <p14:creationId xmlns:p14="http://schemas.microsoft.com/office/powerpoint/2010/main" val="3630860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5FD860D2-AC17-F445-9637-A33F77839A82}" type="datetime1">
              <a:rPr lang="en-US"/>
              <a:pPr>
                <a:defRPr/>
              </a:pPr>
              <a:t>3/18/20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C7B5BB1-8FB1-9141-A3E3-E53F44D9C0CB}" type="slidenum">
              <a:rPr lang="en-US"/>
              <a:pPr>
                <a:defRPr/>
              </a:pPr>
              <a:t>‹#›</a:t>
            </a:fld>
            <a:endParaRPr lang="en-US"/>
          </a:p>
        </p:txBody>
      </p:sp>
    </p:spTree>
    <p:extLst>
      <p:ext uri="{BB962C8B-B14F-4D97-AF65-F5344CB8AC3E}">
        <p14:creationId xmlns:p14="http://schemas.microsoft.com/office/powerpoint/2010/main" val="4031522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79158F3D-F9CE-DB48-9C77-C914E88C3B43}" type="datetime1">
              <a:rPr lang="en-US"/>
              <a:pPr>
                <a:defRPr/>
              </a:pPr>
              <a:t>3/18/20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A4AE5DE-1BBE-7E46-B73B-FA979A587BC9}" type="slidenum">
              <a:rPr lang="en-US"/>
              <a:pPr>
                <a:defRPr/>
              </a:pPr>
              <a:t>‹#›</a:t>
            </a:fld>
            <a:endParaRPr lang="en-US"/>
          </a:p>
        </p:txBody>
      </p:sp>
    </p:spTree>
    <p:extLst>
      <p:ext uri="{BB962C8B-B14F-4D97-AF65-F5344CB8AC3E}">
        <p14:creationId xmlns:p14="http://schemas.microsoft.com/office/powerpoint/2010/main" val="29041457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charset="0"/>
                <a:cs typeface="Arial" charset="0"/>
              </a:defRPr>
            </a:lvl1pPr>
          </a:lstStyle>
          <a:p>
            <a:pPr>
              <a:defRPr/>
            </a:pPr>
            <a:fld id="{D0B0BEE4-6657-5947-8EEA-AD5F69569347}" type="datetime1">
              <a:rPr lang="en-US"/>
              <a:pPr>
                <a:defRPr/>
              </a:pPr>
              <a:t>3/18/20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charset="0"/>
                <a:cs typeface="Arial" charset="0"/>
              </a:defRPr>
            </a:lvl1pPr>
          </a:lstStyle>
          <a:p>
            <a:pPr>
              <a:defRPr/>
            </a:pPr>
            <a:fld id="{EB04B5D2-9F37-EE43-9C8B-5B460C630424}" type="slidenum">
              <a:rPr lang="en-US"/>
              <a:pPr>
                <a:defRPr/>
              </a:pPr>
              <a:t>‹#›</a:t>
            </a:fld>
            <a:endParaRPr lang="en-US"/>
          </a:p>
        </p:txBody>
      </p:sp>
      <p:sp>
        <p:nvSpPr>
          <p:cNvPr id="1031" name="Rectangle 7"/>
          <p:cNvSpPr>
            <a:spLocks noChangeArrowheads="1"/>
          </p:cNvSpPr>
          <p:nvPr userDrawn="1"/>
        </p:nvSpPr>
        <p:spPr bwMode="auto">
          <a:xfrm>
            <a:off x="0" y="0"/>
            <a:ext cx="9144000" cy="6858000"/>
          </a:xfrm>
          <a:prstGeom prst="rect">
            <a:avLst/>
          </a:prstGeom>
          <a:solidFill>
            <a:srgbClr val="F5EDE3"/>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endParaRPr lang="en-US" sz="1800">
              <a:latin typeface="Calibri" charset="0"/>
            </a:endParaRPr>
          </a:p>
        </p:txBody>
      </p:sp>
      <p:sp>
        <p:nvSpPr>
          <p:cNvPr id="8" name="AutoShape 8"/>
          <p:cNvSpPr>
            <a:spLocks noChangeArrowheads="1"/>
          </p:cNvSpPr>
          <p:nvPr userDrawn="1"/>
        </p:nvSpPr>
        <p:spPr bwMode="auto">
          <a:xfrm>
            <a:off x="304800" y="304800"/>
            <a:ext cx="8534400" cy="6248400"/>
          </a:xfrm>
          <a:prstGeom prst="roundRect">
            <a:avLst>
              <a:gd name="adj" fmla="val 5292"/>
            </a:avLst>
          </a:prstGeom>
          <a:solidFill>
            <a:schemeClr val="bg1"/>
          </a:solidFill>
          <a:ln w="9525">
            <a:solidFill>
              <a:schemeClr val="bg1"/>
            </a:solidFill>
            <a:round/>
            <a:headEnd/>
            <a:tailEnd/>
          </a:ln>
          <a:effectLst>
            <a:outerShdw blurRad="63500" dist="23000" dir="5400000" rotWithShape="0">
              <a:srgbClr val="000000">
                <a:alpha val="34999"/>
              </a:srgbClr>
            </a:outerShdw>
          </a:effectLst>
        </p:spPr>
        <p:txBody>
          <a:bodyPr wrap="none" anchor="ctr"/>
          <a:lstStyle/>
          <a:p>
            <a:pPr fontAlgn="auto">
              <a:spcBef>
                <a:spcPts val="0"/>
              </a:spcBef>
              <a:spcAft>
                <a:spcPts val="0"/>
              </a:spcAft>
              <a:defRPr/>
            </a:pPr>
            <a:endParaRPr lang="en-US" sz="1800">
              <a:solidFill>
                <a:schemeClr val="lt1"/>
              </a:solidFill>
              <a:latin typeface="+mn-lt"/>
              <a:ea typeface="+mn-ea"/>
              <a:cs typeface="+mn-cs"/>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0" fontAlgn="base" hangingPunct="0">
        <a:spcBef>
          <a:spcPct val="0"/>
        </a:spcBef>
        <a:spcAft>
          <a:spcPct val="0"/>
        </a:spcAft>
        <a:defRPr sz="4400" kern="1200">
          <a:solidFill>
            <a:schemeClr val="tx1"/>
          </a:solidFill>
          <a:latin typeface="+mj-lt"/>
          <a:ea typeface="ＭＳ Ｐゴシック" charset="0"/>
          <a:cs typeface="ＭＳ Ｐゴシック" charset="0"/>
        </a:defRPr>
      </a:lvl1pPr>
      <a:lvl2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2pPr>
      <a:lvl3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3pPr>
      <a:lvl4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4pPr>
      <a:lvl5pPr algn="ctr" defTabSz="457200" rtl="0" eaLnBrk="0" fontAlgn="base" hangingPunct="0">
        <a:spcBef>
          <a:spcPct val="0"/>
        </a:spcBef>
        <a:spcAft>
          <a:spcPct val="0"/>
        </a:spcAft>
        <a:defRPr sz="4400">
          <a:solidFill>
            <a:schemeClr val="tx1"/>
          </a:solidFill>
          <a:latin typeface="Calibri" charset="0"/>
          <a:ea typeface="ＭＳ Ｐゴシック" charset="0"/>
          <a:cs typeface="ＭＳ Ｐゴシック" charset="0"/>
        </a:defRPr>
      </a:lvl5pPr>
      <a:lvl6pPr marL="457200" algn="ctr" defTabSz="457200" rtl="0" fontAlgn="base">
        <a:spcBef>
          <a:spcPct val="0"/>
        </a:spcBef>
        <a:spcAft>
          <a:spcPct val="0"/>
        </a:spcAft>
        <a:defRPr sz="4400">
          <a:solidFill>
            <a:schemeClr val="tx1"/>
          </a:solidFill>
          <a:latin typeface="Calibri" charset="0"/>
          <a:ea typeface="ＭＳ Ｐゴシック" charset="0"/>
        </a:defRPr>
      </a:lvl6pPr>
      <a:lvl7pPr marL="914400" algn="ctr" defTabSz="457200" rtl="0" fontAlgn="base">
        <a:spcBef>
          <a:spcPct val="0"/>
        </a:spcBef>
        <a:spcAft>
          <a:spcPct val="0"/>
        </a:spcAft>
        <a:defRPr sz="4400">
          <a:solidFill>
            <a:schemeClr val="tx1"/>
          </a:solidFill>
          <a:latin typeface="Calibri" charset="0"/>
          <a:ea typeface="ＭＳ Ｐゴシック" charset="0"/>
        </a:defRPr>
      </a:lvl7pPr>
      <a:lvl8pPr marL="1371600" algn="ctr" defTabSz="457200" rtl="0" fontAlgn="base">
        <a:spcBef>
          <a:spcPct val="0"/>
        </a:spcBef>
        <a:spcAft>
          <a:spcPct val="0"/>
        </a:spcAft>
        <a:defRPr sz="4400">
          <a:solidFill>
            <a:schemeClr val="tx1"/>
          </a:solidFill>
          <a:latin typeface="Calibri" charset="0"/>
          <a:ea typeface="ＭＳ Ｐゴシック" charset="0"/>
        </a:defRPr>
      </a:lvl8pPr>
      <a:lvl9pPr marL="1828800" algn="ctr" defTabSz="457200" rtl="0" fontAlgn="base">
        <a:spcBef>
          <a:spcPct val="0"/>
        </a:spcBef>
        <a:spcAft>
          <a:spcPct val="0"/>
        </a:spcAft>
        <a:defRPr sz="4400">
          <a:solidFill>
            <a:schemeClr val="tx1"/>
          </a:solidFill>
          <a:latin typeface="Calibri" charset="0"/>
          <a:ea typeface="ＭＳ Ｐゴシック"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ＭＳ Ｐゴシック" charset="0"/>
          <a:cs typeface="ＭＳ Ｐゴシック" charset="0"/>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5.jpeg"/></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20.jpeg"/><Relationship Id="rId5" Type="http://schemas.openxmlformats.org/officeDocument/2006/relationships/image" Target="../media/image13.png"/><Relationship Id="rId4" Type="http://schemas.openxmlformats.org/officeDocument/2006/relationships/image" Target="../media/image11.pn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4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image" Target="../media/image2.png"/></Relationships>
</file>

<file path=ppt/slides/_rels/slide4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image" Target="../media/image2.png"/></Relationships>
</file>

<file path=ppt/slides/_rels/slide4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image" Target="../media/image2.png"/></Relationships>
</file>

<file path=ppt/slides/_rels/slide4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5.jpeg"/></Relationships>
</file>

<file path=ppt/slides/_rels/slide5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20.jpeg"/><Relationship Id="rId5" Type="http://schemas.openxmlformats.org/officeDocument/2006/relationships/image" Target="../media/image13.png"/><Relationship Id="rId4" Type="http://schemas.openxmlformats.org/officeDocument/2006/relationships/image" Target="../media/image11.png"/></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extBox 1"/>
          <p:cNvSpPr txBox="1">
            <a:spLocks noChangeArrowheads="1"/>
          </p:cNvSpPr>
          <p:nvPr/>
        </p:nvSpPr>
        <p:spPr bwMode="auto">
          <a:xfrm>
            <a:off x="2387600" y="6200775"/>
            <a:ext cx="41656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400">
                <a:latin typeface="Calibri" charset="0"/>
              </a:rPr>
              <a:t>©2014 </a:t>
            </a:r>
            <a:r>
              <a:rPr lang="en-US" sz="1400" i="1">
                <a:latin typeface="Calibri" charset="0"/>
              </a:rPr>
              <a:t>Kindle-Hart Communication</a:t>
            </a:r>
            <a:r>
              <a:rPr lang="en-US" sz="1400">
                <a:latin typeface="Calibri" charset="0"/>
              </a:rPr>
              <a:t>. All rights reserved.</a:t>
            </a:r>
          </a:p>
        </p:txBody>
      </p:sp>
      <p:sp>
        <p:nvSpPr>
          <p:cNvPr id="15362" name="Slide Number Placeholder 4"/>
          <p:cNvSpPr>
            <a:spLocks noGrp="1"/>
          </p:cNvSpPr>
          <p:nvPr>
            <p:ph type="sldNum" sz="quarter" idx="12"/>
          </p:nvPr>
        </p:nvSpPr>
        <p:spPr bwMode="auto">
          <a:xfrm>
            <a:off x="6553200" y="6178550"/>
            <a:ext cx="21336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2E64FD94-3EFE-FC47-A29A-6F668E60A909}" type="slidenum">
              <a:rPr lang="en-US" sz="1200">
                <a:solidFill>
                  <a:srgbClr val="898989"/>
                </a:solidFill>
                <a:latin typeface="Calibri" charset="0"/>
              </a:rPr>
              <a:pPr eaLnBrk="1" hangingPunct="1"/>
              <a:t>1</a:t>
            </a:fld>
            <a:endParaRPr lang="en-US" sz="1200">
              <a:solidFill>
                <a:srgbClr val="898989"/>
              </a:solidFill>
              <a:latin typeface="Calibri" charset="0"/>
            </a:endParaRPr>
          </a:p>
        </p:txBody>
      </p:sp>
      <p:sp>
        <p:nvSpPr>
          <p:cNvPr id="15363" name="Subtitle 2"/>
          <p:cNvSpPr>
            <a:spLocks noGrp="1"/>
          </p:cNvSpPr>
          <p:nvPr>
            <p:ph type="subTitle" idx="1"/>
          </p:nvPr>
        </p:nvSpPr>
        <p:spPr>
          <a:xfrm>
            <a:off x="0" y="5280025"/>
            <a:ext cx="9144000" cy="671513"/>
          </a:xfrm>
        </p:spPr>
        <p:txBody>
          <a:bodyPr/>
          <a:lstStyle/>
          <a:p>
            <a:pPr eaLnBrk="1" hangingPunct="1"/>
            <a:r>
              <a:rPr lang="en-US">
                <a:solidFill>
                  <a:srgbClr val="898989"/>
                </a:solidFill>
                <a:latin typeface="Calibri" charset="0"/>
              </a:rPr>
              <a:t>Play the No-Fault Zone® Game</a:t>
            </a:r>
          </a:p>
        </p:txBody>
      </p:sp>
      <p:pic>
        <p:nvPicPr>
          <p:cNvPr id="15364" name="Picture 5" descr="NFZ facebook logo option two.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952625" y="457200"/>
            <a:ext cx="4964113" cy="47894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a:xfrm>
            <a:off x="536575" y="431800"/>
            <a:ext cx="8229600" cy="1143000"/>
          </a:xfrm>
        </p:spPr>
        <p:txBody>
          <a:bodyPr/>
          <a:lstStyle/>
          <a:p>
            <a:pPr eaLnBrk="1" hangingPunct="1"/>
            <a:r>
              <a:rPr lang="en-US" sz="3200" i="1">
                <a:latin typeface="Calibri" charset="0"/>
              </a:rPr>
              <a:t>The No-Fault Zone® Game</a:t>
            </a:r>
            <a:br>
              <a:rPr lang="en-US" sz="3200" i="1">
                <a:latin typeface="Calibri" charset="0"/>
              </a:rPr>
            </a:br>
            <a:r>
              <a:rPr lang="en-US" sz="3200" b="1">
                <a:latin typeface="Calibri" charset="0"/>
              </a:rPr>
              <a:t>Materials Included in Each Game</a:t>
            </a:r>
            <a:endParaRPr lang="en-US" sz="3200" i="1">
              <a:latin typeface="Calibri" charset="0"/>
            </a:endParaRPr>
          </a:p>
        </p:txBody>
      </p:sp>
      <p:sp>
        <p:nvSpPr>
          <p:cNvPr id="27650" name="Content Placeholder 2"/>
          <p:cNvSpPr>
            <a:spLocks noGrp="1"/>
          </p:cNvSpPr>
          <p:nvPr>
            <p:ph idx="1"/>
          </p:nvPr>
        </p:nvSpPr>
        <p:spPr>
          <a:xfrm>
            <a:off x="2141538" y="1784350"/>
            <a:ext cx="4051300" cy="4525963"/>
          </a:xfrm>
        </p:spPr>
        <p:txBody>
          <a:bodyPr/>
          <a:lstStyle/>
          <a:p>
            <a:pPr marL="0" indent="0" eaLnBrk="1" hangingPunct="1">
              <a:buFont typeface="Arial" charset="0"/>
              <a:buNone/>
            </a:pPr>
            <a:r>
              <a:rPr lang="en-US" sz="2800">
                <a:latin typeface="Calibri" charset="0"/>
              </a:rPr>
              <a:t>2 IOS Mats</a:t>
            </a:r>
          </a:p>
          <a:p>
            <a:pPr marL="0" indent="0" eaLnBrk="1" hangingPunct="1">
              <a:buFont typeface="Arial" charset="0"/>
              <a:buNone/>
            </a:pPr>
            <a:r>
              <a:rPr lang="en-US" sz="2000">
                <a:latin typeface="Calibri" charset="0"/>
              </a:rPr>
              <a:t>(Internal Operating System Mats) </a:t>
            </a:r>
          </a:p>
          <a:p>
            <a:pPr marL="0" indent="0" eaLnBrk="1" hangingPunct="1">
              <a:buFont typeface="Arial" charset="0"/>
              <a:buNone/>
            </a:pPr>
            <a:r>
              <a:rPr lang="en-US" sz="2800">
                <a:latin typeface="Calibri" charset="0"/>
              </a:rPr>
              <a:t>2 Card Decks </a:t>
            </a:r>
          </a:p>
          <a:p>
            <a:pPr marL="0" indent="0" eaLnBrk="1" hangingPunct="1">
              <a:buFont typeface="Arial" charset="0"/>
              <a:buNone/>
            </a:pPr>
            <a:r>
              <a:rPr lang="en-US" sz="2000">
                <a:latin typeface="Calibri" charset="0"/>
              </a:rPr>
              <a:t>(Needs, Feelings &amp; Choices)</a:t>
            </a:r>
          </a:p>
          <a:p>
            <a:pPr marL="0" indent="0" eaLnBrk="1" hangingPunct="1">
              <a:buFont typeface="Arial" charset="0"/>
              <a:buNone/>
            </a:pPr>
            <a:r>
              <a:rPr lang="en-US" sz="2800">
                <a:latin typeface="Calibri" charset="0"/>
              </a:rPr>
              <a:t>2 Tokens</a:t>
            </a:r>
          </a:p>
          <a:p>
            <a:pPr marL="0" indent="0" eaLnBrk="1" hangingPunct="1">
              <a:buFont typeface="Arial" charset="0"/>
              <a:buNone/>
            </a:pPr>
            <a:r>
              <a:rPr lang="en-US" sz="2800">
                <a:latin typeface="Calibri" charset="0"/>
              </a:rPr>
              <a:t>1 Booklet</a:t>
            </a:r>
          </a:p>
          <a:p>
            <a:pPr marL="0" indent="0" eaLnBrk="1" hangingPunct="1">
              <a:buFont typeface="Arial" charset="0"/>
              <a:buNone/>
            </a:pPr>
            <a:r>
              <a:rPr lang="en-US" sz="2800">
                <a:latin typeface="Calibri" charset="0"/>
              </a:rPr>
              <a:t>1 Tote Bag</a:t>
            </a:r>
          </a:p>
        </p:txBody>
      </p:sp>
      <p:pic>
        <p:nvPicPr>
          <p:cNvPr id="27651" name="Picture 1" descr="extra-game-image-ordering.gif"/>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105525" y="1957388"/>
            <a:ext cx="1587500" cy="11049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7652" name="Picture 8" descr="extra-game-image-ordering.gif"/>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813425" y="2206625"/>
            <a:ext cx="1587500" cy="9350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3" name="Oval 12"/>
          <p:cNvSpPr>
            <a:spLocks noChangeArrowheads="1"/>
          </p:cNvSpPr>
          <p:nvPr/>
        </p:nvSpPr>
        <p:spPr bwMode="auto">
          <a:xfrm>
            <a:off x="4873625" y="4911725"/>
            <a:ext cx="177800" cy="177800"/>
          </a:xfrm>
          <a:prstGeom prst="ellipse">
            <a:avLst/>
          </a:prstGeom>
          <a:solidFill>
            <a:srgbClr val="3366FF"/>
          </a:solidFill>
          <a:ln w="9525">
            <a:solidFill>
              <a:srgbClr val="4A7EBB"/>
            </a:solidFill>
            <a:round/>
            <a:headEnd/>
            <a:tailEnd/>
          </a:ln>
          <a:effectLst>
            <a:outerShdw blurRad="63500" dist="23000" dir="5400000" rotWithShape="0">
              <a:srgbClr val="000000">
                <a:alpha val="34999"/>
              </a:srgbClr>
            </a:outerShdw>
          </a:effectLst>
        </p:spPr>
        <p:txBody>
          <a:bodyPr anchor="ctr"/>
          <a:lstStyle/>
          <a:p>
            <a:pPr algn="ctr" fontAlgn="auto">
              <a:spcBef>
                <a:spcPts val="0"/>
              </a:spcBef>
              <a:spcAft>
                <a:spcPts val="0"/>
              </a:spcAft>
              <a:defRPr/>
            </a:pPr>
            <a:endParaRPr lang="en-US" sz="1800">
              <a:solidFill>
                <a:srgbClr val="0000FF"/>
              </a:solidFill>
              <a:latin typeface="+mn-lt"/>
              <a:ea typeface="+mn-ea"/>
              <a:cs typeface="+mn-cs"/>
            </a:endParaRPr>
          </a:p>
        </p:txBody>
      </p:sp>
      <p:sp>
        <p:nvSpPr>
          <p:cNvPr id="14" name="Oval 13"/>
          <p:cNvSpPr>
            <a:spLocks noChangeArrowheads="1"/>
          </p:cNvSpPr>
          <p:nvPr/>
        </p:nvSpPr>
        <p:spPr bwMode="auto">
          <a:xfrm>
            <a:off x="6015038" y="3787775"/>
            <a:ext cx="177800" cy="177800"/>
          </a:xfrm>
          <a:prstGeom prst="ellipse">
            <a:avLst/>
          </a:prstGeom>
          <a:solidFill>
            <a:srgbClr val="FF6600"/>
          </a:solidFill>
          <a:ln w="9525">
            <a:solidFill>
              <a:srgbClr val="4A7EBB"/>
            </a:solidFill>
            <a:round/>
            <a:headEnd/>
            <a:tailEnd/>
          </a:ln>
          <a:effectLst>
            <a:outerShdw blurRad="63500" dist="23000" dir="5400000" rotWithShape="0">
              <a:srgbClr val="000000">
                <a:alpha val="34999"/>
              </a:srgbClr>
            </a:outerShdw>
          </a:effectLst>
        </p:spPr>
        <p:txBody>
          <a:bodyPr anchor="ctr"/>
          <a:lstStyle/>
          <a:p>
            <a:pPr algn="ctr" fontAlgn="auto">
              <a:spcBef>
                <a:spcPts val="0"/>
              </a:spcBef>
              <a:spcAft>
                <a:spcPts val="0"/>
              </a:spcAft>
              <a:defRPr/>
            </a:pPr>
            <a:endParaRPr lang="en-US" sz="1800">
              <a:solidFill>
                <a:srgbClr val="0000FF"/>
              </a:solidFill>
              <a:latin typeface="+mn-lt"/>
              <a:ea typeface="+mn-ea"/>
              <a:cs typeface="+mn-cs"/>
            </a:endParaRPr>
          </a:p>
        </p:txBody>
      </p:sp>
      <p:sp>
        <p:nvSpPr>
          <p:cNvPr id="27655" name="Slide Number Placeholder 6"/>
          <p:cNvSpPr>
            <a:spLocks noGrp="1"/>
          </p:cNvSpPr>
          <p:nvPr>
            <p:ph type="sldNum" sz="quarter" idx="12"/>
          </p:nvPr>
        </p:nvSpPr>
        <p:spPr bwMode="auto">
          <a:xfrm>
            <a:off x="6553200" y="6211888"/>
            <a:ext cx="21336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AFC4C56F-6929-194B-A1F1-9D0FED605ED2}" type="slidenum">
              <a:rPr lang="en-US" sz="1200">
                <a:solidFill>
                  <a:srgbClr val="898989"/>
                </a:solidFill>
                <a:latin typeface="Calibri" charset="0"/>
              </a:rPr>
              <a:pPr eaLnBrk="1" hangingPunct="1"/>
              <a:t>10</a:t>
            </a:fld>
            <a:endParaRPr lang="en-US" sz="1200">
              <a:solidFill>
                <a:srgbClr val="898989"/>
              </a:solidFill>
              <a:latin typeface="Calibri" charset="0"/>
            </a:endParaRPr>
          </a:p>
        </p:txBody>
      </p:sp>
      <p:pic>
        <p:nvPicPr>
          <p:cNvPr id="27656" name="Picture 6" descr="Logo Graphic Alon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5763" y="215900"/>
            <a:ext cx="1441450" cy="1447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7657" name="Picture 2"/>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895718">
            <a:off x="4221163" y="3562350"/>
            <a:ext cx="1384300" cy="1336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7658" name="Picture 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784311">
            <a:off x="5664200" y="4105275"/>
            <a:ext cx="1385888" cy="13350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7" name="Picture 8" descr="extra-game-image-ordering.gif"/>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33463" y="1978025"/>
            <a:ext cx="1587500" cy="11049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9698" name="Title 1"/>
          <p:cNvSpPr>
            <a:spLocks noGrp="1"/>
          </p:cNvSpPr>
          <p:nvPr>
            <p:ph type="title"/>
          </p:nvPr>
        </p:nvSpPr>
        <p:spPr>
          <a:xfrm>
            <a:off x="536575" y="431800"/>
            <a:ext cx="8229600" cy="1143000"/>
          </a:xfrm>
        </p:spPr>
        <p:txBody>
          <a:bodyPr/>
          <a:lstStyle/>
          <a:p>
            <a:pPr eaLnBrk="1" hangingPunct="1"/>
            <a:r>
              <a:rPr lang="en-US" sz="2800" i="1">
                <a:latin typeface="Calibri" charset="0"/>
              </a:rPr>
              <a:t>The No-Fault Zone</a:t>
            </a:r>
            <a:r>
              <a:rPr lang="en-US" sz="2400" i="1">
                <a:latin typeface="Calibri" charset="0"/>
              </a:rPr>
              <a:t>®</a:t>
            </a:r>
            <a:r>
              <a:rPr lang="en-US" sz="3200" i="1">
                <a:latin typeface="Calibri" charset="0"/>
              </a:rPr>
              <a:t> </a:t>
            </a:r>
            <a:r>
              <a:rPr lang="en-US" sz="2800" i="1">
                <a:latin typeface="Calibri" charset="0"/>
              </a:rPr>
              <a:t>Game</a:t>
            </a:r>
            <a:br>
              <a:rPr lang="en-US" sz="3200" i="1">
                <a:latin typeface="Calibri" charset="0"/>
              </a:rPr>
            </a:br>
            <a:r>
              <a:rPr lang="en-US" sz="3200" b="1">
                <a:solidFill>
                  <a:srgbClr val="4F81BD"/>
                </a:solidFill>
                <a:latin typeface="Calibri" charset="0"/>
              </a:rPr>
              <a:t>Materials for Each Player</a:t>
            </a:r>
          </a:p>
        </p:txBody>
      </p:sp>
      <p:sp>
        <p:nvSpPr>
          <p:cNvPr id="29699" name="Content Placeholder 2"/>
          <p:cNvSpPr>
            <a:spLocks noGrp="1"/>
          </p:cNvSpPr>
          <p:nvPr>
            <p:ph idx="1"/>
          </p:nvPr>
        </p:nvSpPr>
        <p:spPr>
          <a:xfrm>
            <a:off x="2738438" y="1530350"/>
            <a:ext cx="5046662" cy="4924425"/>
          </a:xfrm>
        </p:spPr>
        <p:txBody>
          <a:bodyPr/>
          <a:lstStyle/>
          <a:p>
            <a:pPr marL="0" indent="0" eaLnBrk="1" hangingPunct="1">
              <a:buFont typeface="Arial" charset="0"/>
              <a:buNone/>
            </a:pPr>
            <a:r>
              <a:rPr lang="en-US" sz="2000" b="1" u="sng">
                <a:latin typeface="Calibri" charset="0"/>
              </a:rPr>
              <a:t>IOS (Internal Operating System) Mat</a:t>
            </a:r>
          </a:p>
          <a:p>
            <a:pPr marL="0" indent="0" eaLnBrk="1" hangingPunct="1">
              <a:buFont typeface="Arial" charset="0"/>
              <a:buNone/>
            </a:pPr>
            <a:r>
              <a:rPr lang="en-US" sz="2000">
                <a:latin typeface="Calibri" charset="0"/>
              </a:rPr>
              <a:t>The Mat is designed to give you a </a:t>
            </a:r>
            <a:r>
              <a:rPr lang="ja-JP" altLang="en-US" sz="2000">
                <a:latin typeface="Calibri" charset="0"/>
              </a:rPr>
              <a:t>“</a:t>
            </a:r>
            <a:r>
              <a:rPr lang="en-US" altLang="ja-JP" sz="2000">
                <a:latin typeface="Calibri" charset="0"/>
              </a:rPr>
              <a:t>read-out</a:t>
            </a:r>
            <a:r>
              <a:rPr lang="ja-JP" altLang="en-US" sz="2000">
                <a:latin typeface="Calibri" charset="0"/>
              </a:rPr>
              <a:t>”</a:t>
            </a:r>
            <a:r>
              <a:rPr lang="en-US" altLang="ja-JP" sz="2000">
                <a:latin typeface="Calibri" charset="0"/>
              </a:rPr>
              <a:t> about what is going on in you internally. It gives you information about yourself the way controls on a jet’s instrument panel give a pilot information about how a plane is functioning.</a:t>
            </a:r>
          </a:p>
          <a:p>
            <a:pPr marL="0" indent="0" eaLnBrk="1" hangingPunct="1">
              <a:buFont typeface="Arial" charset="0"/>
              <a:buNone/>
            </a:pPr>
            <a:endParaRPr lang="en-US" sz="900">
              <a:latin typeface="Calibri" charset="0"/>
            </a:endParaRPr>
          </a:p>
          <a:p>
            <a:pPr marL="0" indent="0" eaLnBrk="1" hangingPunct="1">
              <a:buFont typeface="Arial" charset="0"/>
              <a:buNone/>
            </a:pPr>
            <a:r>
              <a:rPr lang="en-US" sz="2000" b="1" u="sng">
                <a:latin typeface="Calibri" charset="0"/>
              </a:rPr>
              <a:t>Feeling, Need and Choice Card Decks </a:t>
            </a:r>
          </a:p>
          <a:p>
            <a:pPr marL="0" indent="0" eaLnBrk="1" hangingPunct="1">
              <a:buFont typeface="Arial" charset="0"/>
              <a:buNone/>
            </a:pPr>
            <a:r>
              <a:rPr lang="en-US" sz="2000">
                <a:latin typeface="Calibri" charset="0"/>
              </a:rPr>
              <a:t>Each Card Deck contains red Feeling Cards, gold Need Cards, green Choice Cards and </a:t>
            </a:r>
            <a:r>
              <a:rPr lang="en-US" sz="2000">
                <a:solidFill>
                  <a:srgbClr val="000000"/>
                </a:solidFill>
                <a:latin typeface="Calibri" charset="0"/>
              </a:rPr>
              <a:t>a few Blank Cards so you can add to your Card Deck. (Card Deck with pictures also available.)</a:t>
            </a:r>
          </a:p>
          <a:p>
            <a:pPr marL="0" indent="0" eaLnBrk="1" hangingPunct="1">
              <a:buFont typeface="Arial" charset="0"/>
              <a:buNone/>
            </a:pPr>
            <a:endParaRPr lang="en-US" sz="900">
              <a:solidFill>
                <a:srgbClr val="000000"/>
              </a:solidFill>
              <a:latin typeface="Calibri" charset="0"/>
            </a:endParaRPr>
          </a:p>
          <a:p>
            <a:pPr marL="0" indent="0" eaLnBrk="1" hangingPunct="1">
              <a:buFont typeface="Arial" charset="0"/>
              <a:buNone/>
            </a:pPr>
            <a:r>
              <a:rPr lang="en-US" sz="2000" b="1" u="sng">
                <a:solidFill>
                  <a:srgbClr val="000000"/>
                </a:solidFill>
                <a:latin typeface="Calibri" charset="0"/>
              </a:rPr>
              <a:t>Token</a:t>
            </a:r>
          </a:p>
          <a:p>
            <a:pPr marL="0" indent="0" eaLnBrk="1" hangingPunct="1">
              <a:buFont typeface="Arial" charset="0"/>
              <a:buNone/>
            </a:pPr>
            <a:r>
              <a:rPr lang="en-US" sz="2000">
                <a:latin typeface="Calibri" charset="0"/>
              </a:rPr>
              <a:t>Each player has one plastic token to use with the Feeling Thermometer.</a:t>
            </a:r>
            <a:endParaRPr lang="en-US" sz="2000" b="1" u="sng">
              <a:solidFill>
                <a:srgbClr val="000000"/>
              </a:solidFill>
              <a:latin typeface="Calibri" charset="0"/>
            </a:endParaRPr>
          </a:p>
          <a:p>
            <a:pPr marL="0" indent="0" eaLnBrk="1" hangingPunct="1">
              <a:buFont typeface="Arial" charset="0"/>
              <a:buNone/>
            </a:pPr>
            <a:endParaRPr lang="en-US" sz="2000" b="1" u="sng">
              <a:solidFill>
                <a:srgbClr val="000000"/>
              </a:solidFill>
              <a:latin typeface="Calibri" charset="0"/>
            </a:endParaRPr>
          </a:p>
        </p:txBody>
      </p:sp>
      <p:sp>
        <p:nvSpPr>
          <p:cNvPr id="29700" name="Slide Number Placeholder 6"/>
          <p:cNvSpPr>
            <a:spLocks noGrp="1"/>
          </p:cNvSpPr>
          <p:nvPr>
            <p:ph type="sldNum" sz="quarter" idx="12"/>
          </p:nvPr>
        </p:nvSpPr>
        <p:spPr bwMode="auto">
          <a:xfrm>
            <a:off x="6553200" y="6211888"/>
            <a:ext cx="21336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E8CE0ED2-1621-4E45-B563-A520A9008D28}" type="slidenum">
              <a:rPr lang="en-US" sz="1200">
                <a:solidFill>
                  <a:srgbClr val="898989"/>
                </a:solidFill>
                <a:latin typeface="Calibri" charset="0"/>
              </a:rPr>
              <a:pPr eaLnBrk="1" hangingPunct="1"/>
              <a:t>11</a:t>
            </a:fld>
            <a:endParaRPr lang="en-US" sz="1200">
              <a:solidFill>
                <a:srgbClr val="898989"/>
              </a:solidFill>
              <a:latin typeface="Calibri" charset="0"/>
            </a:endParaRPr>
          </a:p>
        </p:txBody>
      </p:sp>
      <p:pic>
        <p:nvPicPr>
          <p:cNvPr id="29701" name="Picture 6" descr="Logo Graphic Alon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5763" y="215900"/>
            <a:ext cx="1441450" cy="1447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9702" name="Picture 7"/>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895718">
            <a:off x="942975" y="4098925"/>
            <a:ext cx="1560513" cy="15033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Content Placeholder 2"/>
          <p:cNvSpPr>
            <a:spLocks noGrp="1"/>
          </p:cNvSpPr>
          <p:nvPr>
            <p:ph idx="1"/>
          </p:nvPr>
        </p:nvSpPr>
        <p:spPr>
          <a:xfrm>
            <a:off x="2738438" y="1395413"/>
            <a:ext cx="5046662" cy="4525962"/>
          </a:xfrm>
        </p:spPr>
        <p:txBody>
          <a:bodyPr/>
          <a:lstStyle/>
          <a:p>
            <a:pPr marL="0" indent="0" eaLnBrk="1" hangingPunct="1">
              <a:buFont typeface="Arial" charset="0"/>
              <a:buNone/>
            </a:pPr>
            <a:endParaRPr lang="en-US" sz="2000" b="1" dirty="0">
              <a:latin typeface="Calibri" charset="0"/>
            </a:endParaRPr>
          </a:p>
          <a:p>
            <a:pPr marL="0" indent="0" eaLnBrk="1" hangingPunct="1">
              <a:buFont typeface="Arial" charset="0"/>
              <a:buNone/>
            </a:pPr>
            <a:r>
              <a:rPr lang="en-US" sz="2000" b="1" dirty="0">
                <a:latin typeface="Calibri" charset="0"/>
              </a:rPr>
              <a:t>Need Cards </a:t>
            </a:r>
            <a:r>
              <a:rPr lang="en-US" sz="2000" dirty="0">
                <a:latin typeface="Calibri" charset="0"/>
              </a:rPr>
              <a:t>provide vocabulary for our Universal Human Needs: the distinct qualities that comprise all human experience, give life meaning, and motivate us to action.</a:t>
            </a:r>
          </a:p>
          <a:p>
            <a:pPr marL="0" indent="0" eaLnBrk="1" hangingPunct="1">
              <a:buFont typeface="Arial" charset="0"/>
              <a:buNone/>
            </a:pPr>
            <a:endParaRPr lang="en-US" sz="2000" dirty="0">
              <a:latin typeface="Calibri" charset="0"/>
            </a:endParaRPr>
          </a:p>
          <a:p>
            <a:pPr marL="0" indent="0" eaLnBrk="1" hangingPunct="1">
              <a:buFont typeface="Arial" charset="0"/>
              <a:buNone/>
            </a:pPr>
            <a:r>
              <a:rPr lang="en-US" sz="2000" b="1" dirty="0">
                <a:latin typeface="Calibri" charset="0"/>
              </a:rPr>
              <a:t>Feeling Cards </a:t>
            </a:r>
            <a:r>
              <a:rPr lang="en-US" sz="2000" dirty="0">
                <a:latin typeface="Calibri" charset="0"/>
              </a:rPr>
              <a:t>provide vocabulary for a range of feelings that we may be experiencing, moment to moment.</a:t>
            </a:r>
          </a:p>
          <a:p>
            <a:pPr marL="0" indent="0" eaLnBrk="1" hangingPunct="1">
              <a:buFont typeface="Arial" charset="0"/>
              <a:buNone/>
            </a:pPr>
            <a:endParaRPr lang="en-US" sz="2000" dirty="0">
              <a:latin typeface="Calibri" charset="0"/>
            </a:endParaRPr>
          </a:p>
          <a:p>
            <a:pPr marL="0" indent="0" eaLnBrk="1" hangingPunct="1">
              <a:buFont typeface="Arial" charset="0"/>
              <a:buNone/>
            </a:pPr>
            <a:r>
              <a:rPr lang="en-US" sz="2000" b="1" dirty="0">
                <a:latin typeface="Calibri" charset="0"/>
              </a:rPr>
              <a:t>Choice Cards </a:t>
            </a:r>
            <a:r>
              <a:rPr lang="en-US" sz="2000" dirty="0">
                <a:latin typeface="Calibri" charset="0"/>
              </a:rPr>
              <a:t>provide a some choices for action, reminding us that we always have choices about how to respond. </a:t>
            </a:r>
          </a:p>
          <a:p>
            <a:pPr marL="0" indent="0" eaLnBrk="1" hangingPunct="1">
              <a:buFont typeface="Arial" charset="0"/>
              <a:buNone/>
            </a:pPr>
            <a:endParaRPr lang="en-US" sz="2000" dirty="0">
              <a:latin typeface="Calibri" charset="0"/>
            </a:endParaRPr>
          </a:p>
        </p:txBody>
      </p:sp>
      <p:pic>
        <p:nvPicPr>
          <p:cNvPr id="31746" name="Picture 2" descr="picture-card-decks-small.gif"/>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rot="-1270947">
            <a:off x="1027113" y="4116388"/>
            <a:ext cx="1338262" cy="13382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1747" name="Slide Number Placeholder 6"/>
          <p:cNvSpPr>
            <a:spLocks noGrp="1"/>
          </p:cNvSpPr>
          <p:nvPr>
            <p:ph type="sldNum" sz="quarter" idx="12"/>
          </p:nvPr>
        </p:nvSpPr>
        <p:spPr bwMode="auto">
          <a:xfrm>
            <a:off x="6553200" y="6211888"/>
            <a:ext cx="21336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3B244D56-30AF-004F-946C-D8CE1F3B9FF0}" type="slidenum">
              <a:rPr lang="en-US" sz="1200">
                <a:solidFill>
                  <a:srgbClr val="898989"/>
                </a:solidFill>
                <a:latin typeface="Calibri" charset="0"/>
              </a:rPr>
              <a:pPr eaLnBrk="1" hangingPunct="1"/>
              <a:t>12</a:t>
            </a:fld>
            <a:endParaRPr lang="en-US" sz="1200">
              <a:solidFill>
                <a:srgbClr val="898989"/>
              </a:solidFill>
              <a:latin typeface="Calibri" charset="0"/>
            </a:endParaRPr>
          </a:p>
        </p:txBody>
      </p:sp>
      <p:pic>
        <p:nvPicPr>
          <p:cNvPr id="31748" name="Picture 6" descr="Logo Graphic Alon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4950" y="327025"/>
            <a:ext cx="1441450" cy="1447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31749" name="Picture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697346">
            <a:off x="819150" y="2355850"/>
            <a:ext cx="1385888" cy="1336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1750" name="Title 1"/>
          <p:cNvSpPr>
            <a:spLocks/>
          </p:cNvSpPr>
          <p:nvPr/>
        </p:nvSpPr>
        <p:spPr bwMode="auto">
          <a:xfrm>
            <a:off x="688975" y="584200"/>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p>
            <a:pPr algn="ctr"/>
            <a:r>
              <a:rPr lang="en-US" sz="2800" i="1" dirty="0">
                <a:latin typeface="Calibri" charset="0"/>
              </a:rPr>
              <a:t>The No-Fault Zone</a:t>
            </a:r>
            <a:r>
              <a:rPr lang="en-US" sz="3200" i="1" dirty="0">
                <a:latin typeface="Calibri" charset="0"/>
              </a:rPr>
              <a:t>® </a:t>
            </a:r>
            <a:r>
              <a:rPr lang="en-US" sz="2800" i="1" dirty="0">
                <a:latin typeface="Calibri" charset="0"/>
              </a:rPr>
              <a:t>Game</a:t>
            </a:r>
            <a:br>
              <a:rPr lang="en-US" sz="3200" i="1" dirty="0">
                <a:latin typeface="Calibri" charset="0"/>
              </a:rPr>
            </a:br>
            <a:r>
              <a:rPr lang="en-US" sz="2800" b="1" dirty="0">
                <a:solidFill>
                  <a:srgbClr val="1F497D"/>
                </a:solidFill>
                <a:latin typeface="Calibri" charset="0"/>
              </a:rPr>
              <a:t>Feeling, Need and</a:t>
            </a:r>
            <a:r>
              <a:rPr lang="en-US" sz="2800" i="1" dirty="0">
                <a:solidFill>
                  <a:srgbClr val="1F497D"/>
                </a:solidFill>
                <a:latin typeface="Calibri" charset="0"/>
              </a:rPr>
              <a:t> </a:t>
            </a:r>
            <a:r>
              <a:rPr lang="en-US" sz="2800" b="1" dirty="0">
                <a:solidFill>
                  <a:srgbClr val="1F497D"/>
                </a:solidFill>
                <a:latin typeface="Calibri" charset="0"/>
              </a:rPr>
              <a:t>Choice Card Decks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Content Placeholder 2"/>
          <p:cNvSpPr>
            <a:spLocks noGrp="1"/>
          </p:cNvSpPr>
          <p:nvPr>
            <p:ph idx="1"/>
          </p:nvPr>
        </p:nvSpPr>
        <p:spPr>
          <a:xfrm>
            <a:off x="2144713" y="1785938"/>
            <a:ext cx="3341687" cy="2860675"/>
          </a:xfrm>
        </p:spPr>
        <p:txBody>
          <a:bodyPr/>
          <a:lstStyle/>
          <a:p>
            <a:pPr marL="0" indent="0" eaLnBrk="1" hangingPunct="1">
              <a:lnSpc>
                <a:spcPct val="80000"/>
              </a:lnSpc>
              <a:buFont typeface="Arial" charset="0"/>
              <a:buNone/>
            </a:pPr>
            <a:r>
              <a:rPr lang="en-US" sz="1600" i="1">
                <a:latin typeface="Calibri" charset="0"/>
              </a:rPr>
              <a:t>• Listen for </a:t>
            </a:r>
            <a:r>
              <a:rPr lang="en-US" sz="1600" i="1" u="sng">
                <a:latin typeface="Calibri" charset="0"/>
              </a:rPr>
              <a:t>MY</a:t>
            </a:r>
            <a:r>
              <a:rPr lang="en-US" sz="1600" i="1">
                <a:latin typeface="Calibri" charset="0"/>
              </a:rPr>
              <a:t> Feelings &amp; Needs</a:t>
            </a:r>
          </a:p>
          <a:p>
            <a:pPr marL="0" indent="0" eaLnBrk="1" hangingPunct="1">
              <a:lnSpc>
                <a:spcPct val="80000"/>
              </a:lnSpc>
              <a:buFont typeface="Arial" charset="0"/>
              <a:buNone/>
            </a:pPr>
            <a:r>
              <a:rPr lang="en-US" sz="1600" i="1">
                <a:latin typeface="Calibri" charset="0"/>
              </a:rPr>
              <a:t>• Listen for </a:t>
            </a:r>
            <a:r>
              <a:rPr lang="en-US" sz="1600" i="1" u="sng">
                <a:latin typeface="Calibri" charset="0"/>
              </a:rPr>
              <a:t>YOUR</a:t>
            </a:r>
            <a:r>
              <a:rPr lang="en-US" sz="1600" i="1">
                <a:latin typeface="Calibri" charset="0"/>
              </a:rPr>
              <a:t> Feelings &amp; Needs</a:t>
            </a:r>
          </a:p>
          <a:p>
            <a:pPr marL="0" indent="0" eaLnBrk="1" hangingPunct="1">
              <a:lnSpc>
                <a:spcPct val="80000"/>
              </a:lnSpc>
              <a:buFont typeface="Arial" charset="0"/>
              <a:buNone/>
            </a:pPr>
            <a:r>
              <a:rPr lang="en-US" sz="1600" i="1">
                <a:latin typeface="Calibri" charset="0"/>
              </a:rPr>
              <a:t>• Observe Reality</a:t>
            </a:r>
          </a:p>
          <a:p>
            <a:pPr marL="0" indent="0" eaLnBrk="1" hangingPunct="1">
              <a:lnSpc>
                <a:spcPct val="80000"/>
              </a:lnSpc>
              <a:buFont typeface="Arial" charset="0"/>
              <a:buNone/>
            </a:pPr>
            <a:r>
              <a:rPr lang="en-US" sz="1600" i="1">
                <a:latin typeface="Calibri" charset="0"/>
              </a:rPr>
              <a:t>• Demand</a:t>
            </a:r>
          </a:p>
          <a:p>
            <a:pPr marL="0" indent="0" eaLnBrk="1" hangingPunct="1">
              <a:lnSpc>
                <a:spcPct val="80000"/>
              </a:lnSpc>
              <a:buFont typeface="Arial" charset="0"/>
              <a:buNone/>
            </a:pPr>
            <a:r>
              <a:rPr lang="en-US" sz="1600" i="1">
                <a:latin typeface="Calibri" charset="0"/>
              </a:rPr>
              <a:t>• Complain</a:t>
            </a:r>
          </a:p>
          <a:p>
            <a:pPr marL="0" indent="0" eaLnBrk="1" hangingPunct="1">
              <a:lnSpc>
                <a:spcPct val="80000"/>
              </a:lnSpc>
              <a:buFont typeface="Arial" charset="0"/>
              <a:buNone/>
            </a:pPr>
            <a:r>
              <a:rPr lang="en-US" sz="1600" i="1">
                <a:latin typeface="Calibri" charset="0"/>
              </a:rPr>
              <a:t>• Label</a:t>
            </a:r>
          </a:p>
          <a:p>
            <a:pPr marL="0" indent="0" eaLnBrk="1" hangingPunct="1">
              <a:lnSpc>
                <a:spcPct val="80000"/>
              </a:lnSpc>
              <a:buFont typeface="Arial" charset="0"/>
              <a:buNone/>
            </a:pPr>
            <a:r>
              <a:rPr lang="en-US" sz="1600" i="1">
                <a:latin typeface="Calibri" charset="0"/>
              </a:rPr>
              <a:t>• Blame</a:t>
            </a:r>
          </a:p>
          <a:p>
            <a:pPr marL="0" indent="0" eaLnBrk="1" hangingPunct="1">
              <a:lnSpc>
                <a:spcPct val="80000"/>
              </a:lnSpc>
              <a:buFont typeface="Arial" charset="0"/>
              <a:buNone/>
            </a:pPr>
            <a:endParaRPr lang="en-US" sz="1300" i="1">
              <a:latin typeface="Calibri" charset="0"/>
            </a:endParaRPr>
          </a:p>
          <a:p>
            <a:pPr marL="0" indent="0" eaLnBrk="1" hangingPunct="1">
              <a:lnSpc>
                <a:spcPct val="80000"/>
              </a:lnSpc>
              <a:buFont typeface="Arial" charset="0"/>
              <a:buNone/>
            </a:pPr>
            <a:r>
              <a:rPr lang="en-US" sz="1300" i="1">
                <a:latin typeface="Calibri" charset="0"/>
              </a:rPr>
              <a:t>			</a:t>
            </a:r>
            <a:r>
              <a:rPr lang="en-US" sz="1400" i="1">
                <a:latin typeface="Calibri" charset="0"/>
              </a:rPr>
              <a:t>		</a:t>
            </a:r>
            <a:endParaRPr lang="en-US" sz="1400" i="1" u="sng">
              <a:latin typeface="Calibri" charset="0"/>
            </a:endParaRPr>
          </a:p>
        </p:txBody>
      </p:sp>
      <p:sp>
        <p:nvSpPr>
          <p:cNvPr id="33794" name="Slide Number Placeholder 1"/>
          <p:cNvSpPr>
            <a:spLocks noGrp="1"/>
          </p:cNvSpPr>
          <p:nvPr>
            <p:ph type="sldNum" sz="quarter" idx="12"/>
          </p:nvPr>
        </p:nvSpPr>
        <p:spPr bwMode="auto">
          <a:xfrm>
            <a:off x="6553200" y="6200775"/>
            <a:ext cx="21336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981AF097-5561-A445-AF6B-AE18F547FB8F}" type="slidenum">
              <a:rPr lang="en-US" sz="1200">
                <a:solidFill>
                  <a:srgbClr val="898989"/>
                </a:solidFill>
                <a:latin typeface="Calibri" charset="0"/>
              </a:rPr>
              <a:pPr eaLnBrk="1" hangingPunct="1"/>
              <a:t>13</a:t>
            </a:fld>
            <a:endParaRPr lang="en-US" sz="1200">
              <a:solidFill>
                <a:srgbClr val="898989"/>
              </a:solidFill>
              <a:latin typeface="Calibri" charset="0"/>
            </a:endParaRPr>
          </a:p>
        </p:txBody>
      </p:sp>
      <p:pic>
        <p:nvPicPr>
          <p:cNvPr id="33795" name="Picture 6" descr="Logo Graphic Alo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5763" y="215900"/>
            <a:ext cx="1441450" cy="1447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3796" name="Content Placeholder 2"/>
          <p:cNvSpPr txBox="1">
            <a:spLocks/>
          </p:cNvSpPr>
          <p:nvPr/>
        </p:nvSpPr>
        <p:spPr bwMode="auto">
          <a:xfrm>
            <a:off x="3430588" y="2870200"/>
            <a:ext cx="4765675" cy="2622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lnSpc>
                <a:spcPct val="90000"/>
              </a:lnSpc>
              <a:spcBef>
                <a:spcPct val="20000"/>
              </a:spcBef>
              <a:buFont typeface="Arial" charset="0"/>
              <a:buNone/>
            </a:pPr>
            <a:r>
              <a:rPr lang="en-US" sz="1700" i="1" dirty="0">
                <a:latin typeface="Calibri" charset="0"/>
              </a:rPr>
              <a:t>• Listen to Thoughts About </a:t>
            </a:r>
            <a:r>
              <a:rPr lang="en-US" sz="1700" i="1" u="sng" dirty="0">
                <a:latin typeface="Calibri" charset="0"/>
              </a:rPr>
              <a:t>YOU</a:t>
            </a:r>
          </a:p>
          <a:p>
            <a:pPr eaLnBrk="1" hangingPunct="1">
              <a:lnSpc>
                <a:spcPct val="90000"/>
              </a:lnSpc>
              <a:spcBef>
                <a:spcPct val="20000"/>
              </a:spcBef>
              <a:buFont typeface="Arial" charset="0"/>
              <a:buNone/>
            </a:pPr>
            <a:r>
              <a:rPr lang="en-US" sz="1700" i="1" dirty="0">
                <a:latin typeface="Calibri" charset="0"/>
              </a:rPr>
              <a:t>• Listen to Thoughts About </a:t>
            </a:r>
            <a:r>
              <a:rPr lang="en-US" sz="1700" i="1" u="sng" dirty="0">
                <a:latin typeface="Calibri" charset="0"/>
              </a:rPr>
              <a:t>ME</a:t>
            </a:r>
          </a:p>
          <a:p>
            <a:pPr eaLnBrk="1" hangingPunct="1">
              <a:lnSpc>
                <a:spcPct val="90000"/>
              </a:lnSpc>
              <a:spcBef>
                <a:spcPct val="20000"/>
              </a:spcBef>
              <a:buFont typeface="Arial" charset="0"/>
              <a:buNone/>
            </a:pPr>
            <a:r>
              <a:rPr lang="en-US" sz="1700" i="1" dirty="0">
                <a:latin typeface="Calibri" charset="0"/>
              </a:rPr>
              <a:t>• </a:t>
            </a:r>
            <a:r>
              <a:rPr lang="en-US" sz="1600" i="1" dirty="0">
                <a:latin typeface="Calibri" charset="0"/>
              </a:rPr>
              <a:t>D.E.F.U.S.E. Anger</a:t>
            </a:r>
          </a:p>
          <a:p>
            <a:pPr eaLnBrk="1" hangingPunct="1">
              <a:lnSpc>
                <a:spcPct val="90000"/>
              </a:lnSpc>
              <a:spcBef>
                <a:spcPct val="20000"/>
              </a:spcBef>
              <a:buFont typeface="Arial" charset="0"/>
              <a:buNone/>
            </a:pPr>
            <a:r>
              <a:rPr lang="en-US" sz="1700" i="1" dirty="0">
                <a:latin typeface="Calibri" charset="0"/>
              </a:rPr>
              <a:t>• Problem Solve: What could meet both our needs?</a:t>
            </a:r>
          </a:p>
          <a:p>
            <a:pPr eaLnBrk="1" hangingPunct="1">
              <a:lnSpc>
                <a:spcPct val="90000"/>
              </a:lnSpc>
              <a:spcBef>
                <a:spcPct val="20000"/>
              </a:spcBef>
              <a:buFont typeface="Arial" charset="0"/>
              <a:buNone/>
            </a:pPr>
            <a:r>
              <a:rPr lang="en-US" sz="1700" i="1" dirty="0">
                <a:latin typeface="Calibri" charset="0"/>
              </a:rPr>
              <a:t>• Make a Request</a:t>
            </a:r>
          </a:p>
          <a:p>
            <a:pPr eaLnBrk="1" hangingPunct="1">
              <a:lnSpc>
                <a:spcPct val="90000"/>
              </a:lnSpc>
              <a:spcBef>
                <a:spcPct val="20000"/>
              </a:spcBef>
              <a:buFont typeface="Arial" charset="0"/>
              <a:buNone/>
            </a:pPr>
            <a:r>
              <a:rPr lang="en-US" sz="1600" i="1" dirty="0">
                <a:latin typeface="Calibri" charset="0"/>
              </a:rPr>
              <a:t>• Energy Shift: Get to Calm Alert</a:t>
            </a:r>
          </a:p>
          <a:p>
            <a:pPr eaLnBrk="1" hangingPunct="1">
              <a:lnSpc>
                <a:spcPct val="90000"/>
              </a:lnSpc>
              <a:spcBef>
                <a:spcPct val="20000"/>
              </a:spcBef>
              <a:buFont typeface="Arial" charset="0"/>
              <a:buNone/>
            </a:pPr>
            <a:r>
              <a:rPr lang="en-US" sz="1600" i="1" dirty="0">
                <a:latin typeface="Calibri" charset="0"/>
              </a:rPr>
              <a:t>• Tell My Story</a:t>
            </a:r>
          </a:p>
          <a:p>
            <a:pPr eaLnBrk="1" hangingPunct="1">
              <a:lnSpc>
                <a:spcPct val="90000"/>
              </a:lnSpc>
              <a:spcBef>
                <a:spcPct val="20000"/>
              </a:spcBef>
              <a:buFont typeface="Arial" charset="0"/>
              <a:buNone/>
            </a:pPr>
            <a:endParaRPr lang="en-US" sz="1900" i="1" u="sng" dirty="0">
              <a:latin typeface="Calibri" charset="0"/>
            </a:endParaRPr>
          </a:p>
        </p:txBody>
      </p:sp>
      <p:sp>
        <p:nvSpPr>
          <p:cNvPr id="33797" name="TextBox 2"/>
          <p:cNvSpPr txBox="1">
            <a:spLocks noChangeArrowheads="1"/>
          </p:cNvSpPr>
          <p:nvPr/>
        </p:nvSpPr>
        <p:spPr bwMode="auto">
          <a:xfrm>
            <a:off x="1568450" y="5707063"/>
            <a:ext cx="184150" cy="3667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endParaRPr lang="en-US" sz="1800"/>
          </a:p>
        </p:txBody>
      </p:sp>
      <p:sp>
        <p:nvSpPr>
          <p:cNvPr id="33798" name="Title 1"/>
          <p:cNvSpPr>
            <a:spLocks/>
          </p:cNvSpPr>
          <p:nvPr/>
        </p:nvSpPr>
        <p:spPr bwMode="auto">
          <a:xfrm>
            <a:off x="536575" y="431800"/>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p>
            <a:pPr algn="ctr"/>
            <a:r>
              <a:rPr lang="en-US" sz="3200" i="1" dirty="0">
                <a:latin typeface="Calibri" charset="0"/>
              </a:rPr>
              <a:t>The No-Fault Zone® Game</a:t>
            </a:r>
            <a:br>
              <a:rPr lang="en-US" sz="3200" i="1" dirty="0">
                <a:latin typeface="Calibri" charset="0"/>
              </a:rPr>
            </a:br>
            <a:r>
              <a:rPr lang="en-US" sz="3200" b="1" dirty="0">
                <a:solidFill>
                  <a:srgbClr val="4F81BD"/>
                </a:solidFill>
                <a:latin typeface="Calibri" charset="0"/>
              </a:rPr>
              <a:t>Choice Cards: 14 Choices</a:t>
            </a:r>
          </a:p>
        </p:txBody>
      </p:sp>
      <p:sp>
        <p:nvSpPr>
          <p:cNvPr id="2" name="TextBox 1"/>
          <p:cNvSpPr txBox="1"/>
          <p:nvPr/>
        </p:nvSpPr>
        <p:spPr>
          <a:xfrm>
            <a:off x="1752600" y="5492750"/>
            <a:ext cx="6510867" cy="307777"/>
          </a:xfrm>
          <a:prstGeom prst="rect">
            <a:avLst/>
          </a:prstGeom>
          <a:noFill/>
        </p:spPr>
        <p:txBody>
          <a:bodyPr wrap="square" rtlCol="0">
            <a:spAutoFit/>
          </a:bodyPr>
          <a:lstStyle/>
          <a:p>
            <a:r>
              <a:rPr lang="en-US" sz="1400" dirty="0">
                <a:solidFill>
                  <a:srgbClr val="FF0000"/>
                </a:solidFill>
              </a:rPr>
              <a:t>                   </a:t>
            </a:r>
            <a:endParaRPr lang="en-US" sz="1200" dirty="0">
              <a:solidFill>
                <a:srgbClr val="FF000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Number Placeholder 4"/>
          <p:cNvSpPr>
            <a:spLocks noGrp="1"/>
          </p:cNvSpPr>
          <p:nvPr>
            <p:ph type="sldNum" sz="quarter" idx="12"/>
          </p:nvPr>
        </p:nvSpPr>
        <p:spPr bwMode="auto">
          <a:xfrm>
            <a:off x="6553200" y="6211888"/>
            <a:ext cx="21336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C2C263D4-74DD-F04C-B6D6-611E45810C69}" type="slidenum">
              <a:rPr lang="en-US" sz="1200">
                <a:solidFill>
                  <a:srgbClr val="898989"/>
                </a:solidFill>
                <a:latin typeface="Calibri" charset="0"/>
              </a:rPr>
              <a:pPr eaLnBrk="1" hangingPunct="1"/>
              <a:t>14</a:t>
            </a:fld>
            <a:endParaRPr lang="en-US" sz="1200">
              <a:solidFill>
                <a:srgbClr val="898989"/>
              </a:solidFill>
              <a:latin typeface="Calibri" charset="0"/>
            </a:endParaRPr>
          </a:p>
        </p:txBody>
      </p:sp>
      <p:pic>
        <p:nvPicPr>
          <p:cNvPr id="35842" name="Picture 6" descr="Logo Graphic Alo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6863" y="215900"/>
            <a:ext cx="1441450" cy="1447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5843" name="TextBox 3"/>
          <p:cNvSpPr txBox="1">
            <a:spLocks noChangeArrowheads="1"/>
          </p:cNvSpPr>
          <p:nvPr/>
        </p:nvSpPr>
        <p:spPr bwMode="auto">
          <a:xfrm>
            <a:off x="4078288" y="2451100"/>
            <a:ext cx="184150" cy="366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endParaRPr lang="en-US" sz="1800">
              <a:latin typeface="Calibri" charset="0"/>
            </a:endParaRPr>
          </a:p>
        </p:txBody>
      </p:sp>
      <p:sp>
        <p:nvSpPr>
          <p:cNvPr id="35844" name="TextBox 6"/>
          <p:cNvSpPr txBox="1">
            <a:spLocks noChangeArrowheads="1"/>
          </p:cNvSpPr>
          <p:nvPr/>
        </p:nvSpPr>
        <p:spPr bwMode="auto">
          <a:xfrm>
            <a:off x="847725" y="1824038"/>
            <a:ext cx="7632700" cy="44862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b="1" dirty="0">
                <a:latin typeface="Calibri" charset="0"/>
              </a:rPr>
              <a:t>Listen for </a:t>
            </a:r>
            <a:r>
              <a:rPr lang="en-US" sz="1800" b="1" u="sng" dirty="0">
                <a:latin typeface="Calibri" charset="0"/>
              </a:rPr>
              <a:t>MY</a:t>
            </a:r>
            <a:r>
              <a:rPr lang="en-US" sz="1800" b="1" dirty="0">
                <a:latin typeface="Calibri" charset="0"/>
              </a:rPr>
              <a:t> Feelings &amp; Needs:</a:t>
            </a:r>
            <a:r>
              <a:rPr lang="en-US" sz="1800" dirty="0">
                <a:latin typeface="Calibri" charset="0"/>
              </a:rPr>
              <a:t> Empathize with yourself by identifying and  connecting with </a:t>
            </a:r>
            <a:r>
              <a:rPr lang="en-US" sz="1800" i="1" dirty="0">
                <a:latin typeface="Calibri" charset="0"/>
              </a:rPr>
              <a:t>your</a:t>
            </a:r>
            <a:r>
              <a:rPr lang="en-US" sz="1800" dirty="0">
                <a:latin typeface="Calibri" charset="0"/>
              </a:rPr>
              <a:t> present Feelings &amp; present Needs (values, dreams)</a:t>
            </a:r>
          </a:p>
          <a:p>
            <a:pPr eaLnBrk="1" hangingPunct="1"/>
            <a:endParaRPr lang="en-US" sz="1800" dirty="0">
              <a:latin typeface="Calibri" charset="0"/>
            </a:endParaRPr>
          </a:p>
          <a:p>
            <a:pPr eaLnBrk="1" hangingPunct="1"/>
            <a:r>
              <a:rPr lang="en-US" sz="1800" b="1" dirty="0">
                <a:latin typeface="Calibri" charset="0"/>
              </a:rPr>
              <a:t>Listen for </a:t>
            </a:r>
            <a:r>
              <a:rPr lang="en-US" sz="1800" b="1" u="sng" dirty="0">
                <a:latin typeface="Calibri" charset="0"/>
              </a:rPr>
              <a:t>YOUR</a:t>
            </a:r>
            <a:r>
              <a:rPr lang="en-US" sz="1800" b="1" dirty="0">
                <a:latin typeface="Calibri" charset="0"/>
              </a:rPr>
              <a:t> Feelings &amp; Needs:</a:t>
            </a:r>
            <a:r>
              <a:rPr lang="en-US" sz="1800" dirty="0">
                <a:latin typeface="Calibri" charset="0"/>
              </a:rPr>
              <a:t> Empathize with another by connecting with </a:t>
            </a:r>
            <a:r>
              <a:rPr lang="en-US" sz="1800" i="1" dirty="0">
                <a:latin typeface="Calibri" charset="0"/>
              </a:rPr>
              <a:t>their</a:t>
            </a:r>
            <a:r>
              <a:rPr lang="en-US" sz="1800" dirty="0">
                <a:latin typeface="Calibri" charset="0"/>
              </a:rPr>
              <a:t> present Feelings and present Needs (values, dreams)</a:t>
            </a:r>
          </a:p>
          <a:p>
            <a:pPr eaLnBrk="1" hangingPunct="1"/>
            <a:endParaRPr lang="en-US" sz="1800" dirty="0">
              <a:latin typeface="Calibri" charset="0"/>
            </a:endParaRPr>
          </a:p>
          <a:p>
            <a:pPr eaLnBrk="1" hangingPunct="1"/>
            <a:r>
              <a:rPr lang="en-US" sz="1800" b="1" dirty="0">
                <a:latin typeface="Calibri" charset="0"/>
              </a:rPr>
              <a:t>Listen to Thoughts about </a:t>
            </a:r>
            <a:r>
              <a:rPr lang="en-US" sz="1800" b="1" u="sng" dirty="0">
                <a:latin typeface="Calibri" charset="0"/>
              </a:rPr>
              <a:t>ME</a:t>
            </a:r>
            <a:r>
              <a:rPr lang="en-US" sz="1800" b="1" dirty="0">
                <a:latin typeface="Calibri" charset="0"/>
              </a:rPr>
              <a:t>:</a:t>
            </a:r>
            <a:r>
              <a:rPr lang="en-US" sz="1800" dirty="0">
                <a:latin typeface="Calibri" charset="0"/>
              </a:rPr>
              <a:t> Focus attention on your thoughts (evaluations, judgments, analysis) about you.</a:t>
            </a:r>
          </a:p>
          <a:p>
            <a:pPr eaLnBrk="1" hangingPunct="1"/>
            <a:endParaRPr lang="en-US" sz="1800" u="sng" dirty="0">
              <a:latin typeface="Calibri" charset="0"/>
            </a:endParaRPr>
          </a:p>
          <a:p>
            <a:pPr eaLnBrk="1" hangingPunct="1"/>
            <a:r>
              <a:rPr lang="en-US" sz="1800" b="1" dirty="0">
                <a:latin typeface="Calibri" charset="0"/>
              </a:rPr>
              <a:t>Listen to Thoughts about </a:t>
            </a:r>
            <a:r>
              <a:rPr lang="en-US" sz="1800" b="1" u="sng" dirty="0">
                <a:latin typeface="Calibri" charset="0"/>
              </a:rPr>
              <a:t>YOU</a:t>
            </a:r>
            <a:r>
              <a:rPr lang="en-US" sz="1800" b="1" dirty="0">
                <a:latin typeface="Calibri" charset="0"/>
              </a:rPr>
              <a:t>:</a:t>
            </a:r>
            <a:r>
              <a:rPr lang="en-US" sz="1800" dirty="0">
                <a:latin typeface="Calibri" charset="0"/>
              </a:rPr>
              <a:t> Focus attention on your thoughts about another person.</a:t>
            </a:r>
          </a:p>
          <a:p>
            <a:pPr eaLnBrk="1" hangingPunct="1"/>
            <a:endParaRPr lang="en-US" sz="1800" dirty="0">
              <a:latin typeface="Calibri" charset="0"/>
            </a:endParaRPr>
          </a:p>
          <a:p>
            <a:pPr eaLnBrk="1" hangingPunct="1"/>
            <a:r>
              <a:rPr lang="en-US" sz="1800" b="1" dirty="0">
                <a:latin typeface="Calibri" charset="0"/>
              </a:rPr>
              <a:t>Tell My Story: </a:t>
            </a:r>
            <a:r>
              <a:rPr lang="en-US" sz="1800" dirty="0">
                <a:latin typeface="Calibri" charset="0"/>
              </a:rPr>
              <a:t>Talk about your narrative (interpretation, analysis) of what happened in the past.</a:t>
            </a:r>
          </a:p>
          <a:p>
            <a:pPr eaLnBrk="1" hangingPunct="1"/>
            <a:endParaRPr lang="en-US" sz="1800" dirty="0">
              <a:latin typeface="Calibri" charset="0"/>
            </a:endParaRPr>
          </a:p>
          <a:p>
            <a:pPr eaLnBrk="1" hangingPunct="1"/>
            <a:endParaRPr lang="en-US" sz="1800" dirty="0">
              <a:latin typeface="Calibri" charset="0"/>
            </a:endParaRPr>
          </a:p>
        </p:txBody>
      </p:sp>
      <p:sp>
        <p:nvSpPr>
          <p:cNvPr id="35845" name="Title 1"/>
          <p:cNvSpPr>
            <a:spLocks/>
          </p:cNvSpPr>
          <p:nvPr/>
        </p:nvSpPr>
        <p:spPr bwMode="auto">
          <a:xfrm>
            <a:off x="536575" y="431800"/>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p>
            <a:pPr algn="ctr"/>
            <a:r>
              <a:rPr lang="en-US" sz="3200" i="1" dirty="0">
                <a:latin typeface="Calibri" charset="0"/>
              </a:rPr>
              <a:t>The No-Fault Zone® Game</a:t>
            </a:r>
            <a:br>
              <a:rPr lang="en-US" sz="3200" i="1" dirty="0">
                <a:latin typeface="Calibri" charset="0"/>
              </a:rPr>
            </a:br>
            <a:r>
              <a:rPr lang="en-US" sz="3200" b="1" dirty="0">
                <a:solidFill>
                  <a:srgbClr val="4F81BD"/>
                </a:solidFill>
                <a:latin typeface="Calibri" charset="0"/>
              </a:rPr>
              <a:t>Choice Cards: </a:t>
            </a:r>
            <a:r>
              <a:rPr lang="en-US" sz="3200" dirty="0">
                <a:solidFill>
                  <a:srgbClr val="4F81BD"/>
                </a:solidFill>
                <a:latin typeface="Calibri" charset="0"/>
              </a:rPr>
              <a:t>Descriptions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Number Placeholder 4"/>
          <p:cNvSpPr>
            <a:spLocks noGrp="1"/>
          </p:cNvSpPr>
          <p:nvPr>
            <p:ph type="sldNum" sz="quarter" idx="12"/>
          </p:nvPr>
        </p:nvSpPr>
        <p:spPr bwMode="auto">
          <a:xfrm>
            <a:off x="6553200" y="6211888"/>
            <a:ext cx="21336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4CFB3581-86DF-3942-9C5F-052008635AB1}" type="slidenum">
              <a:rPr lang="en-US" sz="1200">
                <a:solidFill>
                  <a:srgbClr val="898989"/>
                </a:solidFill>
                <a:latin typeface="Calibri" charset="0"/>
              </a:rPr>
              <a:pPr eaLnBrk="1" hangingPunct="1"/>
              <a:t>15</a:t>
            </a:fld>
            <a:endParaRPr lang="en-US" sz="1200">
              <a:solidFill>
                <a:srgbClr val="898989"/>
              </a:solidFill>
              <a:latin typeface="Calibri" charset="0"/>
            </a:endParaRPr>
          </a:p>
        </p:txBody>
      </p:sp>
      <p:pic>
        <p:nvPicPr>
          <p:cNvPr id="36866" name="Picture 6" descr="Logo Graphic Alo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6863" y="215900"/>
            <a:ext cx="1441450" cy="1447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6867" name="TextBox 3"/>
          <p:cNvSpPr txBox="1">
            <a:spLocks noChangeArrowheads="1"/>
          </p:cNvSpPr>
          <p:nvPr/>
        </p:nvSpPr>
        <p:spPr bwMode="auto">
          <a:xfrm>
            <a:off x="4078288" y="2451100"/>
            <a:ext cx="184150" cy="366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endParaRPr lang="en-US" sz="1800">
              <a:latin typeface="Calibri" charset="0"/>
            </a:endParaRPr>
          </a:p>
        </p:txBody>
      </p:sp>
      <p:sp>
        <p:nvSpPr>
          <p:cNvPr id="36868" name="TextBox 6"/>
          <p:cNvSpPr txBox="1">
            <a:spLocks noChangeArrowheads="1"/>
          </p:cNvSpPr>
          <p:nvPr/>
        </p:nvSpPr>
        <p:spPr bwMode="auto">
          <a:xfrm>
            <a:off x="777875" y="1749425"/>
            <a:ext cx="7632700" cy="44862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b="1" dirty="0">
                <a:latin typeface="Calibri" charset="0"/>
              </a:rPr>
              <a:t>ENERGY SHIFT: Get to Calm Alert:</a:t>
            </a:r>
            <a:r>
              <a:rPr lang="en-US" sz="1800" dirty="0">
                <a:latin typeface="Calibri" charset="0"/>
              </a:rPr>
              <a:t> Do mental or physical activities to achieve balance, equilibrium, centeredness. </a:t>
            </a:r>
            <a:r>
              <a:rPr lang="en-US" sz="1800" dirty="0">
                <a:solidFill>
                  <a:srgbClr val="FF0000"/>
                </a:solidFill>
                <a:latin typeface="Calibri" charset="0"/>
              </a:rPr>
              <a:t>(see p. x)</a:t>
            </a:r>
          </a:p>
          <a:p>
            <a:pPr eaLnBrk="1" hangingPunct="1"/>
            <a:endParaRPr lang="en-US" sz="1800" dirty="0">
              <a:latin typeface="Calibri" charset="0"/>
            </a:endParaRPr>
          </a:p>
          <a:p>
            <a:pPr eaLnBrk="1" hangingPunct="1"/>
            <a:r>
              <a:rPr lang="en-US" sz="1800" b="1" dirty="0">
                <a:latin typeface="Calibri" charset="0"/>
              </a:rPr>
              <a:t>Observe Reality: </a:t>
            </a:r>
            <a:r>
              <a:rPr lang="en-US" sz="1800" dirty="0">
                <a:latin typeface="Calibri" charset="0"/>
              </a:rPr>
              <a:t>Notice and describe just what you can see, hear and recall—</a:t>
            </a:r>
            <a:br>
              <a:rPr lang="en-US" sz="1800" dirty="0">
                <a:latin typeface="Calibri" charset="0"/>
              </a:rPr>
            </a:br>
            <a:r>
              <a:rPr lang="en-US" sz="1800" dirty="0">
                <a:latin typeface="Calibri" charset="0"/>
              </a:rPr>
              <a:t>as if you were a video camera (putting aside evaluations and interpretations).</a:t>
            </a:r>
          </a:p>
          <a:p>
            <a:pPr eaLnBrk="1" hangingPunct="1"/>
            <a:endParaRPr lang="en-US" sz="1800" dirty="0">
              <a:latin typeface="Calibri" charset="0"/>
            </a:endParaRPr>
          </a:p>
          <a:p>
            <a:pPr eaLnBrk="1" hangingPunct="1"/>
            <a:r>
              <a:rPr lang="en-US" sz="1800" b="1" dirty="0">
                <a:latin typeface="Calibri" charset="0"/>
              </a:rPr>
              <a:t>Make a Request</a:t>
            </a:r>
            <a:r>
              <a:rPr lang="en-US" sz="1800" dirty="0">
                <a:latin typeface="Calibri" charset="0"/>
              </a:rPr>
              <a:t>: Make a specific request of yourself or another that will help you move in the direction of fulfilling your Needs (values, dreams).</a:t>
            </a:r>
          </a:p>
          <a:p>
            <a:pPr eaLnBrk="1" hangingPunct="1"/>
            <a:endParaRPr lang="en-US" sz="1800" dirty="0">
              <a:latin typeface="Calibri" charset="0"/>
            </a:endParaRPr>
          </a:p>
          <a:p>
            <a:pPr eaLnBrk="1" hangingPunct="1"/>
            <a:r>
              <a:rPr lang="en-US" sz="1800" b="1" dirty="0">
                <a:latin typeface="Calibri" charset="0"/>
              </a:rPr>
              <a:t>D.E.F.U.S.E. Anger: </a:t>
            </a:r>
            <a:r>
              <a:rPr lang="en-US" sz="1800" dirty="0">
                <a:latin typeface="Calibri" charset="0"/>
              </a:rPr>
              <a:t>See </a:t>
            </a:r>
            <a:r>
              <a:rPr lang="en-US" sz="1800" b="1" dirty="0">
                <a:latin typeface="Calibri" charset="0"/>
              </a:rPr>
              <a:t>Game 4: D.E.F.U.S.E. Anger </a:t>
            </a:r>
            <a:r>
              <a:rPr lang="en-US" sz="1800" dirty="0">
                <a:solidFill>
                  <a:srgbClr val="FF0000"/>
                </a:solidFill>
                <a:latin typeface="Calibri" charset="0"/>
              </a:rPr>
              <a:t>(p. 23)</a:t>
            </a:r>
          </a:p>
          <a:p>
            <a:pPr eaLnBrk="1" hangingPunct="1"/>
            <a:endParaRPr lang="en-US" sz="1800" b="1" dirty="0">
              <a:latin typeface="Calibri" charset="0"/>
            </a:endParaRPr>
          </a:p>
          <a:p>
            <a:pPr eaLnBrk="1" hangingPunct="1"/>
            <a:r>
              <a:rPr lang="en-US" sz="1800" b="1" dirty="0">
                <a:latin typeface="Calibri" charset="0"/>
              </a:rPr>
              <a:t>Problem Solve: </a:t>
            </a:r>
            <a:r>
              <a:rPr lang="en-US" sz="1800" dirty="0">
                <a:latin typeface="Calibri" charset="0"/>
              </a:rPr>
              <a:t>See </a:t>
            </a:r>
            <a:r>
              <a:rPr lang="en-US" sz="1800" b="1" dirty="0">
                <a:latin typeface="Calibri" charset="0"/>
              </a:rPr>
              <a:t>Game 3: Connecting Conversations </a:t>
            </a:r>
            <a:r>
              <a:rPr lang="en-US" sz="1800" dirty="0">
                <a:solidFill>
                  <a:srgbClr val="FF0000"/>
                </a:solidFill>
                <a:latin typeface="Calibri" charset="0"/>
              </a:rPr>
              <a:t>(p. 20–22)</a:t>
            </a:r>
          </a:p>
          <a:p>
            <a:pPr eaLnBrk="1" hangingPunct="1"/>
            <a:endParaRPr lang="en-US" sz="1800" dirty="0">
              <a:latin typeface="Calibri" charset="0"/>
            </a:endParaRPr>
          </a:p>
          <a:p>
            <a:pPr eaLnBrk="1" hangingPunct="1"/>
            <a:r>
              <a:rPr lang="en-US" sz="1800" b="1" dirty="0">
                <a:latin typeface="Calibri" charset="0"/>
              </a:rPr>
              <a:t>Complain, Label, Blame, Demand: </a:t>
            </a:r>
            <a:r>
              <a:rPr lang="en-US" sz="1800" dirty="0">
                <a:latin typeface="Calibri" charset="0"/>
              </a:rPr>
              <a:t>These Choices take you on a trip to the Fault Zone, where you can identify your thoughts and judgments and translate them into Needs and Feelings. See </a:t>
            </a:r>
            <a:r>
              <a:rPr lang="en-US" sz="1800" b="1" dirty="0">
                <a:latin typeface="Calibri" charset="0"/>
              </a:rPr>
              <a:t>Game 5: Dig for the Gold </a:t>
            </a:r>
            <a:r>
              <a:rPr lang="en-US" sz="1800" dirty="0">
                <a:solidFill>
                  <a:srgbClr val="FF0000"/>
                </a:solidFill>
                <a:latin typeface="Calibri" charset="0"/>
              </a:rPr>
              <a:t>(p. 25)</a:t>
            </a:r>
          </a:p>
        </p:txBody>
      </p:sp>
      <p:sp>
        <p:nvSpPr>
          <p:cNvPr id="36869" name="Title 1"/>
          <p:cNvSpPr>
            <a:spLocks/>
          </p:cNvSpPr>
          <p:nvPr/>
        </p:nvSpPr>
        <p:spPr bwMode="auto">
          <a:xfrm>
            <a:off x="536575" y="431800"/>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p>
            <a:pPr algn="ctr"/>
            <a:r>
              <a:rPr lang="en-US" sz="3200" i="1" dirty="0">
                <a:latin typeface="Calibri" charset="0"/>
              </a:rPr>
              <a:t>The No-Fault Zone® Game</a:t>
            </a:r>
            <a:br>
              <a:rPr lang="en-US" sz="3200" i="1" dirty="0">
                <a:latin typeface="Calibri" charset="0"/>
              </a:rPr>
            </a:br>
            <a:r>
              <a:rPr lang="en-US" sz="3200" b="1" dirty="0">
                <a:solidFill>
                  <a:srgbClr val="4F81BD"/>
                </a:solidFill>
                <a:latin typeface="Calibri" charset="0"/>
              </a:rPr>
              <a:t>Choice Cards: </a:t>
            </a:r>
            <a:r>
              <a:rPr lang="en-US" sz="3200" dirty="0">
                <a:solidFill>
                  <a:srgbClr val="4F81BD"/>
                </a:solidFill>
                <a:latin typeface="Calibri" charset="0"/>
              </a:rPr>
              <a:t>Descriptions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p:cNvSpPr>
            <a:spLocks noGrp="1"/>
          </p:cNvSpPr>
          <p:nvPr>
            <p:ph type="title"/>
          </p:nvPr>
        </p:nvSpPr>
        <p:spPr>
          <a:xfrm>
            <a:off x="557213" y="574675"/>
            <a:ext cx="8229600" cy="1143000"/>
          </a:xfrm>
        </p:spPr>
        <p:txBody>
          <a:bodyPr/>
          <a:lstStyle/>
          <a:p>
            <a:pPr eaLnBrk="1" hangingPunct="1"/>
            <a:r>
              <a:rPr lang="en-US" sz="3200" i="1" dirty="0">
                <a:latin typeface="Calibri" charset="0"/>
              </a:rPr>
              <a:t>The No-Fault Zone® Game</a:t>
            </a:r>
            <a:br>
              <a:rPr lang="en-US" sz="3600" b="1" i="1" dirty="0">
                <a:latin typeface="Calibri" charset="0"/>
              </a:rPr>
            </a:br>
            <a:r>
              <a:rPr lang="en-US" sz="3200" b="1" dirty="0">
                <a:solidFill>
                  <a:srgbClr val="3366FF"/>
                </a:solidFill>
                <a:latin typeface="Calibri" charset="0"/>
              </a:rPr>
              <a:t>Getting Started . . .</a:t>
            </a:r>
            <a:endParaRPr lang="en-US" sz="3600" b="1" i="1" dirty="0">
              <a:solidFill>
                <a:srgbClr val="3366FF"/>
              </a:solidFill>
              <a:latin typeface="Calibri" charset="0"/>
            </a:endParaRPr>
          </a:p>
        </p:txBody>
      </p:sp>
      <p:sp>
        <p:nvSpPr>
          <p:cNvPr id="37890" name="Content Placeholder 2"/>
          <p:cNvSpPr>
            <a:spLocks noGrp="1"/>
          </p:cNvSpPr>
          <p:nvPr>
            <p:ph idx="1"/>
          </p:nvPr>
        </p:nvSpPr>
        <p:spPr>
          <a:xfrm>
            <a:off x="1114425" y="1860550"/>
            <a:ext cx="6659563" cy="3876675"/>
          </a:xfrm>
        </p:spPr>
        <p:txBody>
          <a:bodyPr/>
          <a:lstStyle/>
          <a:p>
            <a:pPr marL="1257300" lvl="3" indent="0" eaLnBrk="1" hangingPunct="1">
              <a:buFont typeface="Arial" charset="0"/>
              <a:buNone/>
            </a:pPr>
            <a:r>
              <a:rPr lang="en-US" sz="2400" dirty="0">
                <a:latin typeface="Calibri" charset="0"/>
              </a:rPr>
              <a:t>Sit at a table or on the floor—where you can be comfortable and where you have enough space to place the IOS Mat in front of you. Remove the Card Decks and the plastic token from the small plastic bag and place them on the table.</a:t>
            </a:r>
          </a:p>
          <a:p>
            <a:pPr marL="1257300" lvl="3" indent="0" eaLnBrk="1" hangingPunct="1">
              <a:buFont typeface="Arial" charset="0"/>
              <a:buNone/>
            </a:pPr>
            <a:endParaRPr lang="en-US" sz="2400" dirty="0">
              <a:latin typeface="Calibri" charset="0"/>
            </a:endParaRPr>
          </a:p>
        </p:txBody>
      </p:sp>
      <p:sp>
        <p:nvSpPr>
          <p:cNvPr id="37891" name="Slide Number Placeholder 4"/>
          <p:cNvSpPr>
            <a:spLocks noGrp="1"/>
          </p:cNvSpPr>
          <p:nvPr>
            <p:ph type="sldNum" sz="quarter" idx="12"/>
          </p:nvPr>
        </p:nvSpPr>
        <p:spPr bwMode="auto">
          <a:xfrm>
            <a:off x="6553200" y="6211888"/>
            <a:ext cx="21336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235207CF-DE74-5A40-9CD4-26C316DF772F}" type="slidenum">
              <a:rPr lang="en-US" sz="1200">
                <a:solidFill>
                  <a:srgbClr val="898989"/>
                </a:solidFill>
                <a:latin typeface="Calibri" charset="0"/>
              </a:rPr>
              <a:pPr eaLnBrk="1" hangingPunct="1"/>
              <a:t>16</a:t>
            </a:fld>
            <a:endParaRPr lang="en-US" sz="1200">
              <a:solidFill>
                <a:srgbClr val="898989"/>
              </a:solidFill>
              <a:latin typeface="Calibri" charset="0"/>
            </a:endParaRPr>
          </a:p>
        </p:txBody>
      </p:sp>
      <p:pic>
        <p:nvPicPr>
          <p:cNvPr id="37892" name="Picture 6" descr="Logo Graphic Alo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763" y="215900"/>
            <a:ext cx="1441450" cy="1447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7893" name="TextBox 3"/>
          <p:cNvSpPr txBox="1">
            <a:spLocks noChangeArrowheads="1"/>
          </p:cNvSpPr>
          <p:nvPr/>
        </p:nvSpPr>
        <p:spPr bwMode="auto">
          <a:xfrm>
            <a:off x="4078288" y="2451100"/>
            <a:ext cx="184150" cy="366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endParaRPr lang="en-US" sz="1800">
              <a:latin typeface="Calibri"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1"/>
          <p:cNvSpPr>
            <a:spLocks noGrp="1"/>
          </p:cNvSpPr>
          <p:nvPr>
            <p:ph type="title"/>
          </p:nvPr>
        </p:nvSpPr>
        <p:spPr>
          <a:xfrm>
            <a:off x="1536700" y="574675"/>
            <a:ext cx="7250113" cy="515938"/>
          </a:xfrm>
        </p:spPr>
        <p:txBody>
          <a:bodyPr/>
          <a:lstStyle/>
          <a:p>
            <a:pPr eaLnBrk="1" hangingPunct="1"/>
            <a:r>
              <a:rPr lang="en-US" sz="2800" b="1">
                <a:latin typeface="Calibri" charset="0"/>
              </a:rPr>
              <a:t>How to Play </a:t>
            </a:r>
            <a:r>
              <a:rPr lang="en-US" sz="2800" b="1" i="1">
                <a:latin typeface="Calibri" charset="0"/>
              </a:rPr>
              <a:t>the No-Fault Zone</a:t>
            </a:r>
            <a:r>
              <a:rPr lang="en-US" sz="3200" i="1">
                <a:latin typeface="Calibri" charset="0"/>
              </a:rPr>
              <a:t>®</a:t>
            </a:r>
            <a:r>
              <a:rPr lang="en-US" sz="2800" b="1" i="1">
                <a:latin typeface="Calibri" charset="0"/>
              </a:rPr>
              <a:t> Game</a:t>
            </a:r>
          </a:p>
        </p:txBody>
      </p:sp>
      <p:sp>
        <p:nvSpPr>
          <p:cNvPr id="38914" name="Slide Number Placeholder 4"/>
          <p:cNvSpPr>
            <a:spLocks noGrp="1"/>
          </p:cNvSpPr>
          <p:nvPr>
            <p:ph type="sldNum" sz="quarter" idx="12"/>
          </p:nvPr>
        </p:nvSpPr>
        <p:spPr bwMode="auto">
          <a:xfrm>
            <a:off x="6553200" y="6211888"/>
            <a:ext cx="21336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2CFDB100-9A65-EF45-B306-0827E65C3E4A}" type="slidenum">
              <a:rPr lang="en-US" sz="1200">
                <a:solidFill>
                  <a:srgbClr val="898989"/>
                </a:solidFill>
                <a:latin typeface="Calibri" charset="0"/>
              </a:rPr>
              <a:pPr eaLnBrk="1" hangingPunct="1"/>
              <a:t>17</a:t>
            </a:fld>
            <a:endParaRPr lang="en-US" sz="1200">
              <a:solidFill>
                <a:srgbClr val="898989"/>
              </a:solidFill>
              <a:latin typeface="Calibri" charset="0"/>
            </a:endParaRPr>
          </a:p>
        </p:txBody>
      </p:sp>
      <p:pic>
        <p:nvPicPr>
          <p:cNvPr id="38915" name="Picture 6" descr="Logo Graphic Alo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763" y="269875"/>
            <a:ext cx="1441450" cy="1447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8916" name="TextBox 3"/>
          <p:cNvSpPr txBox="1">
            <a:spLocks noChangeArrowheads="1"/>
          </p:cNvSpPr>
          <p:nvPr/>
        </p:nvSpPr>
        <p:spPr bwMode="auto">
          <a:xfrm>
            <a:off x="4078288" y="2451100"/>
            <a:ext cx="184150" cy="366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endParaRPr lang="en-US" sz="1800">
              <a:latin typeface="Calibri" charset="0"/>
            </a:endParaRPr>
          </a:p>
        </p:txBody>
      </p:sp>
      <p:sp>
        <p:nvSpPr>
          <p:cNvPr id="38917" name="TextBox 6"/>
          <p:cNvSpPr txBox="1">
            <a:spLocks noChangeArrowheads="1"/>
          </p:cNvSpPr>
          <p:nvPr/>
        </p:nvSpPr>
        <p:spPr bwMode="auto">
          <a:xfrm>
            <a:off x="2830513" y="1298575"/>
            <a:ext cx="4662487" cy="1096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lvl="1" algn="ctr" eaLnBrk="1" hangingPunct="1"/>
            <a:r>
              <a:rPr lang="en-US" b="1">
                <a:latin typeface="Calibri" charset="0"/>
              </a:rPr>
              <a:t>Take </a:t>
            </a:r>
            <a:r>
              <a:rPr lang="en-US" b="1">
                <a:solidFill>
                  <a:srgbClr val="000000"/>
                </a:solidFill>
                <a:latin typeface="Calibri" charset="0"/>
              </a:rPr>
              <a:t>Y</a:t>
            </a:r>
            <a:r>
              <a:rPr lang="en-US" b="1">
                <a:latin typeface="Calibri" charset="0"/>
              </a:rPr>
              <a:t>our Internal Temperature</a:t>
            </a:r>
          </a:p>
          <a:p>
            <a:pPr marL="0" lvl="1" algn="ctr" eaLnBrk="1" hangingPunct="1"/>
            <a:r>
              <a:rPr lang="en-US" b="1">
                <a:latin typeface="Calibri" charset="0"/>
              </a:rPr>
              <a:t>with the Feeling Thermometer</a:t>
            </a:r>
          </a:p>
          <a:p>
            <a:pPr eaLnBrk="1" hangingPunct="1"/>
            <a:endParaRPr lang="en-US" sz="1800">
              <a:latin typeface="Calibri" charset="0"/>
            </a:endParaRPr>
          </a:p>
        </p:txBody>
      </p:sp>
      <p:sp>
        <p:nvSpPr>
          <p:cNvPr id="38918" name="TextBox 8"/>
          <p:cNvSpPr txBox="1">
            <a:spLocks noChangeArrowheads="1"/>
          </p:cNvSpPr>
          <p:nvPr/>
        </p:nvSpPr>
        <p:spPr bwMode="auto">
          <a:xfrm>
            <a:off x="1270000" y="2187575"/>
            <a:ext cx="6896100" cy="36623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a:latin typeface="Calibri" charset="0"/>
              </a:rPr>
              <a:t>The green, horizontal band at the bottom of the Game Mat is a Feeling Thermometer. It serves as a gauge of your feeling state. It can help you notice when you are functioning at your best—in a state of Calm Alert—</a:t>
            </a:r>
            <a:br>
              <a:rPr lang="en-US" sz="1800">
                <a:latin typeface="Calibri" charset="0"/>
              </a:rPr>
            </a:br>
            <a:r>
              <a:rPr lang="en-US" sz="1800">
                <a:latin typeface="Calibri" charset="0"/>
              </a:rPr>
              <a:t>or when you are far from it, either </a:t>
            </a:r>
            <a:r>
              <a:rPr lang="ja-JP" altLang="en-US" sz="1800">
                <a:latin typeface="Calibri" charset="0"/>
              </a:rPr>
              <a:t>“</a:t>
            </a:r>
            <a:r>
              <a:rPr lang="en-US" altLang="ja-JP" sz="1800">
                <a:latin typeface="Calibri" charset="0"/>
              </a:rPr>
              <a:t>very cold</a:t>
            </a:r>
            <a:r>
              <a:rPr lang="ja-JP" altLang="en-US" sz="1800">
                <a:latin typeface="Calibri" charset="0"/>
              </a:rPr>
              <a:t>”</a:t>
            </a:r>
            <a:r>
              <a:rPr lang="en-US" altLang="ja-JP" sz="1800">
                <a:latin typeface="Calibri" charset="0"/>
              </a:rPr>
              <a:t> (numb, shut down, depressed) or </a:t>
            </a:r>
            <a:r>
              <a:rPr lang="ja-JP" altLang="en-US" sz="1800">
                <a:latin typeface="Calibri" charset="0"/>
              </a:rPr>
              <a:t>“</a:t>
            </a:r>
            <a:r>
              <a:rPr lang="en-US" altLang="ja-JP" sz="1800">
                <a:latin typeface="Calibri" charset="0"/>
              </a:rPr>
              <a:t>very hot</a:t>
            </a:r>
            <a:r>
              <a:rPr lang="ja-JP" altLang="en-US" sz="1800">
                <a:latin typeface="Calibri" charset="0"/>
              </a:rPr>
              <a:t>”</a:t>
            </a:r>
            <a:r>
              <a:rPr lang="en-US" altLang="ja-JP" sz="1800">
                <a:latin typeface="Calibri" charset="0"/>
              </a:rPr>
              <a:t> (agitated, upset, angry).  Place your plastic marker on the thermometer to indicate </a:t>
            </a:r>
            <a:r>
              <a:rPr lang="ja-JP" altLang="en-US" sz="1800">
                <a:latin typeface="Calibri" charset="0"/>
              </a:rPr>
              <a:t>“</a:t>
            </a:r>
            <a:r>
              <a:rPr lang="en-US" altLang="ja-JP" sz="1800">
                <a:latin typeface="Calibri" charset="0"/>
              </a:rPr>
              <a:t>where you are now.</a:t>
            </a:r>
            <a:r>
              <a:rPr lang="ja-JP" altLang="en-US" sz="1800">
                <a:latin typeface="Calibri" charset="0"/>
              </a:rPr>
              <a:t>”</a:t>
            </a:r>
            <a:endParaRPr lang="en-US" altLang="ja-JP" sz="1800">
              <a:latin typeface="Calibri" charset="0"/>
            </a:endParaRPr>
          </a:p>
          <a:p>
            <a:pPr eaLnBrk="1" hangingPunct="1"/>
            <a:endParaRPr lang="en-US" sz="1800">
              <a:latin typeface="Calibri" charset="0"/>
            </a:endParaRPr>
          </a:p>
          <a:p>
            <a:pPr eaLnBrk="1" hangingPunct="1"/>
            <a:r>
              <a:rPr lang="en-US" sz="1800">
                <a:latin typeface="Calibri" charset="0"/>
              </a:rPr>
              <a:t>When you are aware of your inner feeling state, you can make better choices about your actions. And, you can find ways that work to shift your energy and </a:t>
            </a:r>
            <a:r>
              <a:rPr lang="en-US" sz="1800" i="1">
                <a:latin typeface="Calibri" charset="0"/>
              </a:rPr>
              <a:t>Get to Calm Alert—</a:t>
            </a:r>
            <a:r>
              <a:rPr lang="en-US" sz="1800">
                <a:latin typeface="Calibri" charset="0"/>
              </a:rPr>
              <a:t>the emotional state where you have the widest range of choices and can take the most effective action to support your well-being.</a:t>
            </a:r>
            <a:endParaRPr lang="en-US" sz="1800">
              <a:solidFill>
                <a:srgbClr val="FF0000"/>
              </a:solidFill>
              <a:latin typeface="Calibri" charset="0"/>
            </a:endParaRPr>
          </a:p>
          <a:p>
            <a:pPr eaLnBrk="1" hangingPunct="1"/>
            <a:endParaRPr lang="en-US" sz="1800">
              <a:latin typeface="Calibri" charset="0"/>
            </a:endParaRPr>
          </a:p>
        </p:txBody>
      </p:sp>
      <p:pic>
        <p:nvPicPr>
          <p:cNvPr id="38919" name="Picture 1" descr="The No-Fault Zone® Game Thermometer.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41388" y="5603875"/>
            <a:ext cx="7380287" cy="7762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0" name="Oval 9"/>
          <p:cNvSpPr>
            <a:spLocks noChangeArrowheads="1"/>
          </p:cNvSpPr>
          <p:nvPr/>
        </p:nvSpPr>
        <p:spPr bwMode="auto">
          <a:xfrm flipH="1">
            <a:off x="5676900" y="5881688"/>
            <a:ext cx="338138" cy="330200"/>
          </a:xfrm>
          <a:prstGeom prst="ellipse">
            <a:avLst/>
          </a:prstGeom>
          <a:solidFill>
            <a:srgbClr val="FF6600"/>
          </a:solidFill>
          <a:ln w="9525">
            <a:solidFill>
              <a:srgbClr val="4A7EBB"/>
            </a:solidFill>
            <a:round/>
            <a:headEnd/>
            <a:tailEnd/>
          </a:ln>
          <a:effectLst>
            <a:outerShdw blurRad="63500" dist="23000" dir="5400000" rotWithShape="0">
              <a:srgbClr val="000000">
                <a:alpha val="34999"/>
              </a:srgbClr>
            </a:outerShdw>
          </a:effectLst>
        </p:spPr>
        <p:txBody>
          <a:bodyPr anchor="ctr"/>
          <a:lstStyle/>
          <a:p>
            <a:pPr algn="ctr" fontAlgn="auto">
              <a:spcBef>
                <a:spcPts val="0"/>
              </a:spcBef>
              <a:spcAft>
                <a:spcPts val="0"/>
              </a:spcAft>
              <a:defRPr/>
            </a:pPr>
            <a:endParaRPr lang="en-US" sz="1800">
              <a:solidFill>
                <a:srgbClr val="0000FF"/>
              </a:solidFill>
              <a:latin typeface="+mn-lt"/>
              <a:ea typeface="+mn-ea"/>
              <a:cs typeface="+mn-cs"/>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Content Placeholder 2"/>
          <p:cNvSpPr>
            <a:spLocks noGrp="1"/>
          </p:cNvSpPr>
          <p:nvPr>
            <p:ph idx="1"/>
          </p:nvPr>
        </p:nvSpPr>
        <p:spPr>
          <a:xfrm>
            <a:off x="1563688" y="2303463"/>
            <a:ext cx="6345237" cy="3263900"/>
          </a:xfrm>
        </p:spPr>
        <p:txBody>
          <a:bodyPr/>
          <a:lstStyle/>
          <a:p>
            <a:pPr marL="1257300" lvl="3" indent="0" eaLnBrk="1" hangingPunct="1">
              <a:buFont typeface="Arial" charset="0"/>
              <a:buNone/>
            </a:pPr>
            <a:r>
              <a:rPr lang="en-US" sz="3000">
                <a:solidFill>
                  <a:srgbClr val="000000"/>
                </a:solidFill>
                <a:latin typeface="Calibri" charset="0"/>
              </a:rPr>
              <a:t>1. Self-Empathy</a:t>
            </a:r>
          </a:p>
          <a:p>
            <a:pPr marL="1257300" lvl="3" indent="0" eaLnBrk="1" hangingPunct="1">
              <a:buFont typeface="Arial" charset="0"/>
              <a:buNone/>
            </a:pPr>
            <a:r>
              <a:rPr lang="en-US" sz="3000">
                <a:solidFill>
                  <a:srgbClr val="000000"/>
                </a:solidFill>
                <a:latin typeface="Calibri" charset="0"/>
              </a:rPr>
              <a:t>2. Empathy for Others</a:t>
            </a:r>
          </a:p>
          <a:p>
            <a:pPr marL="1257300" lvl="3" indent="0" eaLnBrk="1" hangingPunct="1">
              <a:buFont typeface="Arial" charset="0"/>
              <a:buNone/>
            </a:pPr>
            <a:r>
              <a:rPr lang="en-US" sz="3000">
                <a:solidFill>
                  <a:srgbClr val="000000"/>
                </a:solidFill>
                <a:latin typeface="Calibri" charset="0"/>
              </a:rPr>
              <a:t>3. Connecting Conversations</a:t>
            </a:r>
          </a:p>
          <a:p>
            <a:pPr marL="1257300" lvl="3" indent="0" eaLnBrk="1" hangingPunct="1">
              <a:buFont typeface="Arial" charset="0"/>
              <a:buNone/>
            </a:pPr>
            <a:r>
              <a:rPr lang="en-US" sz="3000">
                <a:solidFill>
                  <a:srgbClr val="000000"/>
                </a:solidFill>
                <a:latin typeface="Calibri" charset="0"/>
              </a:rPr>
              <a:t>4. D.E.F.U.S.E. Anger</a:t>
            </a:r>
          </a:p>
          <a:p>
            <a:pPr marL="1257300" lvl="3" indent="0" eaLnBrk="1" hangingPunct="1">
              <a:buFont typeface="Arial" charset="0"/>
              <a:buNone/>
            </a:pPr>
            <a:r>
              <a:rPr lang="en-US" sz="3000">
                <a:solidFill>
                  <a:srgbClr val="000000"/>
                </a:solidFill>
                <a:latin typeface="Calibri" charset="0"/>
              </a:rPr>
              <a:t>5. Dig for the Gold</a:t>
            </a:r>
          </a:p>
          <a:p>
            <a:pPr marL="1257300" lvl="3" indent="0" eaLnBrk="1" hangingPunct="1">
              <a:buFont typeface="Arial" charset="0"/>
              <a:buNone/>
            </a:pPr>
            <a:endParaRPr lang="en-US" sz="3000" b="1">
              <a:latin typeface="Calibri" charset="0"/>
            </a:endParaRPr>
          </a:p>
          <a:p>
            <a:pPr marL="1257300" lvl="3" indent="0" eaLnBrk="1" hangingPunct="1">
              <a:buFont typeface="Arial" charset="0"/>
              <a:buNone/>
            </a:pPr>
            <a:endParaRPr lang="en-US" sz="3000" b="1">
              <a:latin typeface="Calibri" charset="0"/>
            </a:endParaRPr>
          </a:p>
        </p:txBody>
      </p:sp>
      <p:sp>
        <p:nvSpPr>
          <p:cNvPr id="39938" name="Slide Number Placeholder 4"/>
          <p:cNvSpPr>
            <a:spLocks noGrp="1"/>
          </p:cNvSpPr>
          <p:nvPr>
            <p:ph type="sldNum" sz="quarter" idx="12"/>
          </p:nvPr>
        </p:nvSpPr>
        <p:spPr bwMode="auto">
          <a:xfrm>
            <a:off x="6553200" y="6211888"/>
            <a:ext cx="21336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2FEF6CD4-0913-DB42-B307-0A12F5C003F9}" type="slidenum">
              <a:rPr lang="en-US" sz="1200">
                <a:solidFill>
                  <a:srgbClr val="898989"/>
                </a:solidFill>
                <a:latin typeface="Calibri" charset="0"/>
              </a:rPr>
              <a:pPr eaLnBrk="1" hangingPunct="1"/>
              <a:t>18</a:t>
            </a:fld>
            <a:endParaRPr lang="en-US" sz="1200">
              <a:solidFill>
                <a:srgbClr val="898989"/>
              </a:solidFill>
              <a:latin typeface="Calibri" charset="0"/>
            </a:endParaRPr>
          </a:p>
        </p:txBody>
      </p:sp>
      <p:pic>
        <p:nvPicPr>
          <p:cNvPr id="39939" name="Picture 6" descr="Logo Graphic Alo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763" y="215900"/>
            <a:ext cx="1441450" cy="1447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9940" name="TextBox 3"/>
          <p:cNvSpPr txBox="1">
            <a:spLocks noChangeArrowheads="1"/>
          </p:cNvSpPr>
          <p:nvPr/>
        </p:nvSpPr>
        <p:spPr bwMode="auto">
          <a:xfrm>
            <a:off x="4078288" y="2451100"/>
            <a:ext cx="184150" cy="366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endParaRPr lang="en-US" sz="1800">
              <a:latin typeface="Calibri" charset="0"/>
            </a:endParaRPr>
          </a:p>
        </p:txBody>
      </p:sp>
      <p:sp>
        <p:nvSpPr>
          <p:cNvPr id="39941" name="TextBox 6"/>
          <p:cNvSpPr txBox="1">
            <a:spLocks noChangeArrowheads="1"/>
          </p:cNvSpPr>
          <p:nvPr/>
        </p:nvSpPr>
        <p:spPr bwMode="auto">
          <a:xfrm>
            <a:off x="2790825" y="1358900"/>
            <a:ext cx="3392488" cy="8540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lvl="1" eaLnBrk="1" hangingPunct="1"/>
            <a:r>
              <a:rPr lang="en-US" sz="3200" b="1" dirty="0">
                <a:solidFill>
                  <a:srgbClr val="4F81BD"/>
                </a:solidFill>
                <a:latin typeface="Calibri" charset="0"/>
              </a:rPr>
              <a:t>Choose Your Game</a:t>
            </a:r>
            <a:endParaRPr lang="en-US" sz="3200" b="1" u="sng" dirty="0">
              <a:solidFill>
                <a:srgbClr val="4F81BD"/>
              </a:solidFill>
              <a:latin typeface="Calibri" charset="0"/>
            </a:endParaRPr>
          </a:p>
          <a:p>
            <a:pPr eaLnBrk="1" hangingPunct="1"/>
            <a:endParaRPr lang="en-US" sz="1800" dirty="0">
              <a:latin typeface="Calibri" charset="0"/>
            </a:endParaRPr>
          </a:p>
        </p:txBody>
      </p:sp>
      <p:sp>
        <p:nvSpPr>
          <p:cNvPr id="39942" name="Title 1"/>
          <p:cNvSpPr>
            <a:spLocks/>
          </p:cNvSpPr>
          <p:nvPr/>
        </p:nvSpPr>
        <p:spPr bwMode="auto">
          <a:xfrm>
            <a:off x="1536700" y="574675"/>
            <a:ext cx="7250113" cy="5159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p>
            <a:pPr algn="ctr"/>
            <a:r>
              <a:rPr lang="en-US" sz="2800" b="1">
                <a:latin typeface="Calibri" charset="0"/>
              </a:rPr>
              <a:t>How to Play </a:t>
            </a:r>
            <a:r>
              <a:rPr lang="en-US" sz="2800" b="1" i="1">
                <a:latin typeface="Calibri" charset="0"/>
              </a:rPr>
              <a:t>The No-Fault Zone</a:t>
            </a:r>
            <a:r>
              <a:rPr lang="en-US" sz="3200" i="1">
                <a:latin typeface="Calibri" charset="0"/>
              </a:rPr>
              <a:t>®</a:t>
            </a:r>
            <a:r>
              <a:rPr lang="en-US" sz="2800" b="1" i="1">
                <a:latin typeface="Calibri" charset="0"/>
              </a:rPr>
              <a:t> Game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2330450" y="654050"/>
            <a:ext cx="4989513" cy="1009650"/>
          </a:xfrm>
          <a:prstGeom prst="roundRect">
            <a:avLst/>
          </a:prstGeom>
          <a:solidFill>
            <a:schemeClr val="bg2">
              <a:lumMod val="75000"/>
            </a:scheme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1800"/>
          </a:p>
        </p:txBody>
      </p:sp>
      <p:sp>
        <p:nvSpPr>
          <p:cNvPr id="40962" name="Title 1"/>
          <p:cNvSpPr>
            <a:spLocks noGrp="1"/>
          </p:cNvSpPr>
          <p:nvPr>
            <p:ph type="title"/>
          </p:nvPr>
        </p:nvSpPr>
        <p:spPr>
          <a:xfrm>
            <a:off x="2484438" y="1058863"/>
            <a:ext cx="4448175" cy="660400"/>
          </a:xfrm>
        </p:spPr>
        <p:txBody>
          <a:bodyPr/>
          <a:lstStyle/>
          <a:p>
            <a:pPr algn="l" eaLnBrk="1" hangingPunct="1"/>
            <a:r>
              <a:rPr lang="en-US" sz="3200" b="1" i="1">
                <a:latin typeface="Calibri" charset="0"/>
              </a:rPr>
              <a:t>Game 1:</a:t>
            </a:r>
            <a:r>
              <a:rPr lang="en-US" sz="3200" i="1">
                <a:latin typeface="Calibri" charset="0"/>
              </a:rPr>
              <a:t> Take a Time-In       </a:t>
            </a:r>
            <a:br>
              <a:rPr lang="en-US" sz="3200" i="1">
                <a:latin typeface="Calibri" charset="0"/>
              </a:rPr>
            </a:br>
            <a:r>
              <a:rPr lang="en-US" sz="3200" i="1">
                <a:latin typeface="Calibri" charset="0"/>
              </a:rPr>
              <a:t>               </a:t>
            </a:r>
            <a:r>
              <a:rPr lang="en-US" sz="2800" i="1">
                <a:latin typeface="Calibri" charset="0"/>
              </a:rPr>
              <a:t>for</a:t>
            </a:r>
            <a:r>
              <a:rPr lang="en-US" sz="3200" i="1">
                <a:latin typeface="Calibri" charset="0"/>
              </a:rPr>
              <a:t> Self-Empathy</a:t>
            </a:r>
            <a:br>
              <a:rPr lang="en-US" sz="3200" i="1">
                <a:latin typeface="Calibri" charset="0"/>
              </a:rPr>
            </a:br>
            <a:endParaRPr lang="en-US" sz="3200">
              <a:latin typeface="Calibri" charset="0"/>
            </a:endParaRPr>
          </a:p>
        </p:txBody>
      </p:sp>
      <p:sp>
        <p:nvSpPr>
          <p:cNvPr id="40963" name="Content Placeholder 2"/>
          <p:cNvSpPr>
            <a:spLocks noGrp="1"/>
          </p:cNvSpPr>
          <p:nvPr>
            <p:ph idx="1"/>
          </p:nvPr>
        </p:nvSpPr>
        <p:spPr>
          <a:xfrm>
            <a:off x="1136650" y="2085975"/>
            <a:ext cx="7353300" cy="4162425"/>
          </a:xfrm>
        </p:spPr>
        <p:txBody>
          <a:bodyPr/>
          <a:lstStyle/>
          <a:p>
            <a:pPr marL="457200" indent="-457200" eaLnBrk="1" hangingPunct="1">
              <a:spcAft>
                <a:spcPts val="1200"/>
              </a:spcAft>
              <a:buFont typeface="Arial" charset="0"/>
              <a:buAutoNum type="arabicPeriod"/>
            </a:pPr>
            <a:r>
              <a:rPr lang="en-US" sz="1800" dirty="0">
                <a:latin typeface="Calibri" charset="0"/>
              </a:rPr>
              <a:t>Take your temperature on the Feeling Thermometer. If you are at an extreme (or off the Mat), consider getting support to Energy Shift </a:t>
            </a:r>
            <a:r>
              <a:rPr lang="en-US" sz="1800" dirty="0">
                <a:solidFill>
                  <a:srgbClr val="FF0000"/>
                </a:solidFill>
                <a:latin typeface="Calibri" charset="0"/>
              </a:rPr>
              <a:t>(pp. 31–33) </a:t>
            </a:r>
            <a:r>
              <a:rPr lang="en-US" sz="1800" dirty="0">
                <a:latin typeface="Calibri" charset="0"/>
              </a:rPr>
              <a:t>or play the </a:t>
            </a:r>
            <a:r>
              <a:rPr lang="en-US" sz="1800" b="1" dirty="0">
                <a:solidFill>
                  <a:srgbClr val="000000"/>
                </a:solidFill>
                <a:latin typeface="Calibri" charset="0"/>
              </a:rPr>
              <a:t>D.E.F.U.S.E.</a:t>
            </a:r>
            <a:r>
              <a:rPr lang="en-US" sz="1800" b="1" dirty="0">
                <a:solidFill>
                  <a:srgbClr val="FF0000"/>
                </a:solidFill>
                <a:latin typeface="Calibri" charset="0"/>
              </a:rPr>
              <a:t> </a:t>
            </a:r>
            <a:r>
              <a:rPr lang="en-US" sz="1800" b="1" dirty="0">
                <a:latin typeface="Calibri" charset="0"/>
              </a:rPr>
              <a:t>Anger</a:t>
            </a:r>
            <a:r>
              <a:rPr lang="en-US" sz="1800" dirty="0">
                <a:latin typeface="Calibri" charset="0"/>
              </a:rPr>
              <a:t> Game </a:t>
            </a:r>
            <a:r>
              <a:rPr lang="en-US" sz="1800" dirty="0">
                <a:solidFill>
                  <a:srgbClr val="FF0000"/>
                </a:solidFill>
                <a:latin typeface="Calibri" charset="0"/>
              </a:rPr>
              <a:t>(p. 23)</a:t>
            </a:r>
            <a:r>
              <a:rPr lang="en-US" sz="1800" dirty="0">
                <a:latin typeface="Calibri" charset="0"/>
              </a:rPr>
              <a:t>.</a:t>
            </a:r>
          </a:p>
          <a:p>
            <a:pPr marL="457200" indent="-457200" eaLnBrk="1" hangingPunct="1">
              <a:spcAft>
                <a:spcPts val="1200"/>
              </a:spcAft>
              <a:buFont typeface="Arial" charset="0"/>
              <a:buAutoNum type="arabicPeriod"/>
            </a:pPr>
            <a:r>
              <a:rPr lang="en-US" sz="1800" dirty="0">
                <a:latin typeface="Calibri" charset="0"/>
              </a:rPr>
              <a:t>Select the Choice Card </a:t>
            </a:r>
            <a:r>
              <a:rPr lang="en-US" sz="1800" b="1" i="1" dirty="0">
                <a:latin typeface="Calibri" charset="0"/>
              </a:rPr>
              <a:t>Listen for </a:t>
            </a:r>
            <a:r>
              <a:rPr lang="en-US" sz="1800" b="1" i="1" u="sng" dirty="0">
                <a:latin typeface="Calibri" charset="0"/>
              </a:rPr>
              <a:t>MY</a:t>
            </a:r>
            <a:r>
              <a:rPr lang="en-US" sz="1800" b="1" i="1" dirty="0">
                <a:latin typeface="Calibri" charset="0"/>
              </a:rPr>
              <a:t> Feelings &amp; Needs</a:t>
            </a:r>
            <a:r>
              <a:rPr lang="en-US" sz="1800" i="1" dirty="0">
                <a:latin typeface="Calibri" charset="0"/>
              </a:rPr>
              <a:t>.</a:t>
            </a:r>
            <a:endParaRPr lang="en-US" sz="1800" b="1" i="1" dirty="0">
              <a:latin typeface="Calibri" charset="0"/>
            </a:endParaRPr>
          </a:p>
          <a:p>
            <a:pPr marL="457200" indent="-457200" eaLnBrk="1" hangingPunct="1">
              <a:spcAft>
                <a:spcPts val="1200"/>
              </a:spcAft>
              <a:buFont typeface="Arial" charset="0"/>
              <a:buNone/>
            </a:pPr>
            <a:r>
              <a:rPr lang="en-US" sz="1800" dirty="0">
                <a:latin typeface="Calibri" charset="0"/>
              </a:rPr>
              <a:t>3.      Sort through the Feeling Card Deck and place the Feeling Cards that match your feelings on the corresponding red </a:t>
            </a:r>
            <a:r>
              <a:rPr lang="en-US" sz="1800" i="1" dirty="0">
                <a:latin typeface="Calibri" charset="0"/>
              </a:rPr>
              <a:t>Feelings area of the Mat</a:t>
            </a:r>
            <a:r>
              <a:rPr lang="en-US" sz="1800" dirty="0">
                <a:latin typeface="Calibri" charset="0"/>
              </a:rPr>
              <a:t>. Sort through the Need Card Deck and place the Need Cards that describe what matters to you </a:t>
            </a:r>
            <a:br>
              <a:rPr lang="en-US" sz="1800" dirty="0">
                <a:latin typeface="Calibri" charset="0"/>
              </a:rPr>
            </a:br>
            <a:r>
              <a:rPr lang="en-US" sz="1800" dirty="0">
                <a:latin typeface="Calibri" charset="0"/>
              </a:rPr>
              <a:t>on the corresponding gold </a:t>
            </a:r>
            <a:br>
              <a:rPr lang="en-US" sz="1800" dirty="0">
                <a:latin typeface="Calibri" charset="0"/>
              </a:rPr>
            </a:br>
            <a:r>
              <a:rPr lang="en-US" sz="1800" i="1" dirty="0">
                <a:latin typeface="Calibri" charset="0"/>
              </a:rPr>
              <a:t>Needs area of the Mat</a:t>
            </a:r>
            <a:r>
              <a:rPr lang="en-US" sz="1800" dirty="0">
                <a:latin typeface="Calibri" charset="0"/>
              </a:rPr>
              <a:t>.</a:t>
            </a:r>
          </a:p>
        </p:txBody>
      </p:sp>
      <p:sp>
        <p:nvSpPr>
          <p:cNvPr id="40964" name="Slide Number Placeholder 1"/>
          <p:cNvSpPr>
            <a:spLocks noGrp="1"/>
          </p:cNvSpPr>
          <p:nvPr>
            <p:ph type="sldNum" sz="quarter" idx="12"/>
          </p:nvPr>
        </p:nvSpPr>
        <p:spPr bwMode="auto">
          <a:xfrm>
            <a:off x="6553200" y="6211888"/>
            <a:ext cx="21336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E6A8733F-A8AE-9D48-A7C0-F58EFE318F14}" type="slidenum">
              <a:rPr lang="en-US" sz="1200">
                <a:solidFill>
                  <a:srgbClr val="898989"/>
                </a:solidFill>
                <a:latin typeface="Calibri" charset="0"/>
              </a:rPr>
              <a:pPr eaLnBrk="1" hangingPunct="1"/>
              <a:t>19</a:t>
            </a:fld>
            <a:endParaRPr lang="en-US" sz="1200">
              <a:solidFill>
                <a:srgbClr val="898989"/>
              </a:solidFill>
              <a:latin typeface="Calibri" charset="0"/>
            </a:endParaRPr>
          </a:p>
        </p:txBody>
      </p:sp>
      <p:pic>
        <p:nvPicPr>
          <p:cNvPr id="40965" name="Picture 6" descr="Logo Graphic Alo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5763" y="215900"/>
            <a:ext cx="1441450" cy="1447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9" name="Content Placeholder 3" descr="Father.jpg"/>
          <p:cNvPicPr>
            <a:picLocks noChangeAspect="1"/>
          </p:cNvPicPr>
          <p:nvPr/>
        </p:nvPicPr>
        <p:blipFill>
          <a:blip r:embed="rId4" cstate="email">
            <a:extLst>
              <a:ext uri="{28A0092B-C50C-407E-A947-70E740481C1C}">
                <a14:useLocalDpi xmlns:a14="http://schemas.microsoft.com/office/drawing/2010/main"/>
              </a:ext>
            </a:extLst>
          </a:blip>
          <a:srcRect/>
          <a:stretch>
            <a:fillRect/>
          </a:stretch>
        </p:blipFill>
        <p:spPr>
          <a:xfrm>
            <a:off x="4489450" y="4497388"/>
            <a:ext cx="2857500" cy="1790700"/>
          </a:xfrm>
          <a:prstGeom prst="rect">
            <a:avLst/>
          </a:prstGeom>
          <a:effectLst>
            <a:outerShdw blurRad="50800" dist="38100" dir="2700000">
              <a:srgbClr val="000000">
                <a:alpha val="43000"/>
              </a:srgbClr>
            </a:outerShdw>
          </a:effectLst>
        </p:spPr>
      </p:pic>
      <p:sp>
        <p:nvSpPr>
          <p:cNvPr id="40967" name="TextBox 1"/>
          <p:cNvSpPr txBox="1">
            <a:spLocks noChangeArrowheads="1"/>
          </p:cNvSpPr>
          <p:nvPr/>
        </p:nvSpPr>
        <p:spPr bwMode="auto">
          <a:xfrm>
            <a:off x="3736975" y="1719263"/>
            <a:ext cx="1733550" cy="3667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i="1"/>
              <a:t>(for one player)</a:t>
            </a:r>
            <a:endParaRPr lang="en-US" sz="18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r>
              <a:rPr lang="en-US" sz="3200" b="1">
                <a:latin typeface="Calibri" charset="0"/>
              </a:rPr>
              <a:t>What Game Players say:</a:t>
            </a:r>
            <a:br>
              <a:rPr lang="en-US" sz="3200" b="1">
                <a:latin typeface="Calibri" charset="0"/>
              </a:rPr>
            </a:br>
            <a:endParaRPr lang="en-US" sz="3200">
              <a:latin typeface="Calibri" charset="0"/>
            </a:endParaRPr>
          </a:p>
        </p:txBody>
      </p:sp>
      <p:sp>
        <p:nvSpPr>
          <p:cNvPr id="56322" name="Content Placeholder 2"/>
          <p:cNvSpPr>
            <a:spLocks noGrp="1"/>
          </p:cNvSpPr>
          <p:nvPr>
            <p:ph idx="1"/>
          </p:nvPr>
        </p:nvSpPr>
        <p:spPr>
          <a:xfrm>
            <a:off x="950913" y="998538"/>
            <a:ext cx="7445375" cy="5207000"/>
          </a:xfrm>
        </p:spPr>
        <p:txBody>
          <a:bodyPr/>
          <a:lstStyle/>
          <a:p>
            <a:pPr marL="0" indent="0">
              <a:buFont typeface="Arial" charset="0"/>
              <a:buNone/>
              <a:defRPr/>
            </a:pPr>
            <a:r>
              <a:rPr lang="en-US" sz="1400" i="1" dirty="0">
                <a:solidFill>
                  <a:schemeClr val="tx2"/>
                </a:solidFill>
                <a:latin typeface="Calibri" charset="0"/>
              </a:rPr>
              <a:t>I’</a:t>
            </a:r>
            <a:r>
              <a:rPr lang="en-US" altLang="ja-JP" sz="1400" i="1" dirty="0">
                <a:solidFill>
                  <a:schemeClr val="tx2"/>
                </a:solidFill>
                <a:latin typeface="Calibri" charset="0"/>
              </a:rPr>
              <a:t>ve not yet found a more friendly, simple, portable, effective and elegant entre into the world of Nonviolent Communication than the No-Fault Zone® Game</a:t>
            </a:r>
            <a:r>
              <a:rPr lang="en-US" altLang="ja-JP" sz="1400" i="1" dirty="0">
                <a:latin typeface="Calibri" charset="0"/>
              </a:rPr>
              <a:t>.—</a:t>
            </a:r>
            <a:r>
              <a:rPr lang="en-US" altLang="ja-JP" sz="1200" b="1" dirty="0">
                <a:latin typeface="Calibri" charset="0"/>
              </a:rPr>
              <a:t>Douglas P. </a:t>
            </a:r>
            <a:r>
              <a:rPr lang="en-US" altLang="ja-JP" sz="1200" b="1" dirty="0" err="1">
                <a:latin typeface="Calibri" charset="0"/>
              </a:rPr>
              <a:t>Dolstad</a:t>
            </a:r>
            <a:r>
              <a:rPr lang="en-US" altLang="ja-JP" sz="1200" dirty="0">
                <a:latin typeface="Calibri" charset="0"/>
              </a:rPr>
              <a:t>,  certified Nonviolent Communication Trainer for 20 years</a:t>
            </a:r>
          </a:p>
          <a:p>
            <a:pPr marL="0" indent="0">
              <a:buFont typeface="Arial" charset="0"/>
              <a:buNone/>
              <a:defRPr/>
            </a:pPr>
            <a:br>
              <a:rPr lang="en-US" sz="1400" dirty="0">
                <a:latin typeface="Calibri" charset="0"/>
              </a:rPr>
            </a:br>
            <a:r>
              <a:rPr lang="en-US" sz="1400" i="1" dirty="0">
                <a:solidFill>
                  <a:schemeClr val="tx2"/>
                </a:solidFill>
                <a:latin typeface="Calibri" charset="0"/>
              </a:rPr>
              <a:t>The No-Fault Zone Game is flexible and dynamic, adapting to the organic process of the individuals doing the work. It provides a powerful kinesthetic experience that facilitates self-knowledge, self sharing, and change.</a:t>
            </a:r>
          </a:p>
          <a:p>
            <a:pPr marL="0" indent="0">
              <a:buFont typeface="Arial" charset="0"/>
              <a:buNone/>
              <a:defRPr/>
            </a:pPr>
            <a:r>
              <a:rPr lang="en-US" sz="1200" b="1" dirty="0">
                <a:latin typeface="Calibri" charset="0"/>
              </a:rPr>
              <a:t>—</a:t>
            </a:r>
            <a:r>
              <a:rPr lang="en-US" sz="1200" b="1" dirty="0" err="1">
                <a:latin typeface="Calibri" charset="0"/>
              </a:rPr>
              <a:t>Nelle</a:t>
            </a:r>
            <a:r>
              <a:rPr lang="en-US" sz="1200" b="1" dirty="0">
                <a:latin typeface="Calibri" charset="0"/>
              </a:rPr>
              <a:t> </a:t>
            </a:r>
            <a:r>
              <a:rPr lang="en-US" sz="1200" b="1" dirty="0" err="1">
                <a:latin typeface="Calibri" charset="0"/>
              </a:rPr>
              <a:t>Moffet</a:t>
            </a:r>
            <a:r>
              <a:rPr lang="en-US" sz="1200" dirty="0">
                <a:latin typeface="Calibri" charset="0"/>
              </a:rPr>
              <a:t>, University of California Psychology Professor</a:t>
            </a:r>
            <a:br>
              <a:rPr lang="en-US" sz="1200" dirty="0">
                <a:latin typeface="Calibri" charset="0"/>
              </a:rPr>
            </a:br>
            <a:endParaRPr lang="en-US" sz="1200" dirty="0">
              <a:latin typeface="Calibri" charset="0"/>
            </a:endParaRPr>
          </a:p>
          <a:p>
            <a:pPr marL="0" indent="0">
              <a:buFont typeface="Arial" charset="0"/>
              <a:buNone/>
              <a:defRPr/>
            </a:pPr>
            <a:r>
              <a:rPr lang="en-US" sz="1400" i="1" dirty="0">
                <a:solidFill>
                  <a:srgbClr val="1F497D"/>
                </a:solidFill>
                <a:latin typeface="Calibri" charset="0"/>
              </a:rPr>
              <a:t>This is brilliant!</a:t>
            </a:r>
            <a:br>
              <a:rPr lang="en-US" sz="1400" i="1" dirty="0">
                <a:solidFill>
                  <a:srgbClr val="1F497D"/>
                </a:solidFill>
                <a:latin typeface="Calibri" charset="0"/>
              </a:rPr>
            </a:br>
            <a:r>
              <a:rPr lang="en-US" sz="1400" i="1" dirty="0">
                <a:solidFill>
                  <a:srgbClr val="1F497D"/>
                </a:solidFill>
                <a:latin typeface="Calibri" charset="0"/>
              </a:rPr>
              <a:t>Having the visuals, the cards makes NVC do-able.</a:t>
            </a:r>
            <a:br>
              <a:rPr lang="en-US" sz="1400" i="1" dirty="0">
                <a:solidFill>
                  <a:srgbClr val="1F497D"/>
                </a:solidFill>
                <a:latin typeface="Calibri" charset="0"/>
              </a:rPr>
            </a:br>
            <a:r>
              <a:rPr lang="en-US" sz="1400" i="1" dirty="0">
                <a:solidFill>
                  <a:srgbClr val="1F497D"/>
                </a:solidFill>
                <a:latin typeface="Calibri" charset="0"/>
              </a:rPr>
              <a:t>If I</a:t>
            </a:r>
            <a:r>
              <a:rPr lang="ja-JP" altLang="en-US" sz="1400" i="1" dirty="0">
                <a:solidFill>
                  <a:srgbClr val="1F497D"/>
                </a:solidFill>
                <a:latin typeface="Calibri" charset="0"/>
              </a:rPr>
              <a:t>’</a:t>
            </a:r>
            <a:r>
              <a:rPr lang="en-US" altLang="ja-JP" sz="1400" i="1" dirty="0">
                <a:solidFill>
                  <a:srgbClr val="1F497D"/>
                </a:solidFill>
                <a:latin typeface="Calibri" charset="0"/>
              </a:rPr>
              <a:t>d had this Game in school I wouldn't be in prison now.</a:t>
            </a:r>
            <a:endParaRPr lang="en-US" altLang="ja-JP" sz="1400" dirty="0">
              <a:solidFill>
                <a:srgbClr val="1F497D"/>
              </a:solidFill>
              <a:latin typeface="Calibri" charset="0"/>
            </a:endParaRPr>
          </a:p>
          <a:p>
            <a:pPr marL="0" indent="0">
              <a:buFont typeface="Arial" charset="0"/>
              <a:buNone/>
              <a:defRPr/>
            </a:pPr>
            <a:r>
              <a:rPr lang="en-US" sz="1200" b="1" dirty="0">
                <a:latin typeface="Calibri" charset="0"/>
              </a:rPr>
              <a:t>—Inmate</a:t>
            </a:r>
            <a:r>
              <a:rPr lang="en-US" sz="1200" dirty="0">
                <a:latin typeface="Calibri" charset="0"/>
              </a:rPr>
              <a:t>, Twin Rivers Correctional Institution, WA</a:t>
            </a:r>
          </a:p>
          <a:p>
            <a:pPr marL="0" indent="0">
              <a:buFont typeface="Arial" charset="0"/>
              <a:buNone/>
              <a:defRPr/>
            </a:pPr>
            <a:endParaRPr lang="en-US" sz="1400" dirty="0">
              <a:latin typeface="Calibri" charset="0"/>
            </a:endParaRPr>
          </a:p>
          <a:p>
            <a:pPr marL="0" indent="0">
              <a:buFont typeface="Arial" charset="0"/>
              <a:buNone/>
              <a:defRPr/>
            </a:pPr>
            <a:r>
              <a:rPr lang="en-US" sz="1400" i="1" dirty="0">
                <a:solidFill>
                  <a:schemeClr val="tx2"/>
                </a:solidFill>
                <a:latin typeface="Calibri" charset="0"/>
              </a:rPr>
              <a:t>By putting the conflict on the table, the Game provides an objective perspective and a safe way to proceed.</a:t>
            </a:r>
          </a:p>
          <a:p>
            <a:pPr marL="0" indent="0">
              <a:buFont typeface="Arial" charset="0"/>
              <a:buNone/>
              <a:defRPr/>
            </a:pPr>
            <a:r>
              <a:rPr lang="en-US" sz="1200" b="1" dirty="0">
                <a:latin typeface="Calibri" charset="0"/>
              </a:rPr>
              <a:t>—Rick Bower</a:t>
            </a:r>
            <a:r>
              <a:rPr lang="en-US" sz="1200" dirty="0">
                <a:latin typeface="Calibri" charset="0"/>
              </a:rPr>
              <a:t>, Professional Mediator</a:t>
            </a:r>
            <a:br>
              <a:rPr lang="en-US" sz="1200" dirty="0">
                <a:latin typeface="Calibri" charset="0"/>
              </a:rPr>
            </a:br>
            <a:endParaRPr lang="en-US" sz="1200" dirty="0">
              <a:latin typeface="Calibri" charset="0"/>
            </a:endParaRPr>
          </a:p>
          <a:p>
            <a:pPr marL="0" indent="0">
              <a:buFont typeface="Arial" charset="0"/>
              <a:buNone/>
              <a:defRPr/>
            </a:pPr>
            <a:r>
              <a:rPr lang="en-US" sz="1400" i="1" dirty="0">
                <a:solidFill>
                  <a:srgbClr val="1F497D"/>
                </a:solidFill>
                <a:latin typeface="Calibri" charset="0"/>
              </a:rPr>
              <a:t>This is a fabulous tool for the counselor's office! Kids really enjoy it.</a:t>
            </a:r>
            <a:endParaRPr lang="en-US" sz="1400" dirty="0">
              <a:solidFill>
                <a:srgbClr val="1F497D"/>
              </a:solidFill>
              <a:latin typeface="Calibri" charset="0"/>
            </a:endParaRPr>
          </a:p>
          <a:p>
            <a:pPr marL="0" indent="0">
              <a:buFont typeface="Arial" charset="0"/>
              <a:buNone/>
              <a:defRPr/>
            </a:pPr>
            <a:r>
              <a:rPr lang="en-US" sz="1200" b="1" dirty="0">
                <a:latin typeface="Calibri" charset="0"/>
              </a:rPr>
              <a:t>—Elizabeth </a:t>
            </a:r>
            <a:r>
              <a:rPr lang="en-US" sz="1200" b="1" dirty="0" err="1">
                <a:latin typeface="Calibri" charset="0"/>
              </a:rPr>
              <a:t>Dequine</a:t>
            </a:r>
            <a:r>
              <a:rPr lang="en-US" sz="1200" b="1" dirty="0">
                <a:latin typeface="Calibri" charset="0"/>
              </a:rPr>
              <a:t>,</a:t>
            </a:r>
            <a:r>
              <a:rPr lang="en-US" sz="1200" dirty="0">
                <a:latin typeface="Calibri" charset="0"/>
              </a:rPr>
              <a:t> school counselor, Bainbridge, WA</a:t>
            </a:r>
            <a:br>
              <a:rPr lang="en-US" sz="1200" dirty="0">
                <a:latin typeface="Calibri" charset="0"/>
              </a:rPr>
            </a:br>
            <a:endParaRPr lang="en-US" sz="1200" dirty="0">
              <a:latin typeface="Calibri" charset="0"/>
            </a:endParaRPr>
          </a:p>
          <a:p>
            <a:pPr marL="0" indent="0">
              <a:buFont typeface="Arial" charset="0"/>
              <a:buNone/>
              <a:defRPr/>
            </a:pPr>
            <a:r>
              <a:rPr lang="en-US" sz="1400" i="1" dirty="0">
                <a:solidFill>
                  <a:schemeClr val="tx2"/>
                </a:solidFill>
                <a:latin typeface="Calibri" charset="0"/>
              </a:rPr>
              <a:t>We regularly use the </a:t>
            </a:r>
            <a:r>
              <a:rPr lang="en-US" sz="1400" dirty="0">
                <a:solidFill>
                  <a:schemeClr val="tx2"/>
                </a:solidFill>
                <a:latin typeface="Calibri" charset="0"/>
              </a:rPr>
              <a:t>No-Fault Zone Game</a:t>
            </a:r>
            <a:r>
              <a:rPr lang="en-US" sz="1400" i="1" dirty="0">
                <a:solidFill>
                  <a:schemeClr val="tx2"/>
                </a:solidFill>
                <a:latin typeface="Calibri" charset="0"/>
              </a:rPr>
              <a:t> in our family to collaborate to solve challenges</a:t>
            </a:r>
            <a:r>
              <a:rPr lang="en-US" sz="1400" i="1" dirty="0">
                <a:latin typeface="Calibri" charset="0"/>
              </a:rPr>
              <a:t>. </a:t>
            </a:r>
            <a:endParaRPr lang="en-US" sz="1400" dirty="0">
              <a:latin typeface="Calibri" charset="0"/>
            </a:endParaRPr>
          </a:p>
          <a:p>
            <a:pPr marL="0" indent="0">
              <a:buFont typeface="Arial" charset="0"/>
              <a:buNone/>
              <a:defRPr/>
            </a:pPr>
            <a:r>
              <a:rPr lang="en-US" sz="1200" b="1" dirty="0">
                <a:latin typeface="Calibri" charset="0"/>
              </a:rPr>
              <a:t>—Jessica Smith</a:t>
            </a:r>
            <a:r>
              <a:rPr lang="en-US" sz="1200" dirty="0">
                <a:latin typeface="Calibri" charset="0"/>
              </a:rPr>
              <a:t>, </a:t>
            </a:r>
            <a:r>
              <a:rPr lang="en-US" sz="1200" dirty="0" err="1">
                <a:latin typeface="Calibri" charset="0"/>
              </a:rPr>
              <a:t>Glouster</a:t>
            </a:r>
            <a:r>
              <a:rPr lang="en-US" sz="1200" dirty="0">
                <a:latin typeface="Calibri" charset="0"/>
              </a:rPr>
              <a:t>, OH</a:t>
            </a:r>
          </a:p>
          <a:p>
            <a:pPr marL="0" indent="0">
              <a:buFont typeface="Arial" charset="0"/>
              <a:buNone/>
              <a:defRPr/>
            </a:pPr>
            <a:r>
              <a:rPr lang="en-US" sz="1400" dirty="0">
                <a:latin typeface="Calibri" charset="0"/>
              </a:rPr>
              <a:t>  </a:t>
            </a:r>
          </a:p>
          <a:p>
            <a:pPr marL="0" indent="0">
              <a:buFont typeface="Arial" charset="0"/>
              <a:buNone/>
              <a:defRPr/>
            </a:pPr>
            <a:r>
              <a:rPr lang="en-US" sz="1400" dirty="0">
                <a:latin typeface="Calibri" charset="0"/>
              </a:rPr>
              <a:t> </a:t>
            </a:r>
          </a:p>
          <a:p>
            <a:pPr marL="0" indent="0">
              <a:buFont typeface="Arial" charset="0"/>
              <a:buNone/>
              <a:defRPr/>
            </a:pPr>
            <a:r>
              <a:rPr lang="en-US" sz="1400" dirty="0">
                <a:latin typeface="Calibri" charset="0"/>
              </a:rPr>
              <a:t> </a:t>
            </a:r>
          </a:p>
          <a:p>
            <a:pPr marL="0" indent="0">
              <a:buFont typeface="Arial" charset="0"/>
              <a:buNone/>
              <a:defRPr/>
            </a:pPr>
            <a:br>
              <a:rPr lang="en-US" sz="1400" dirty="0">
                <a:latin typeface="Calibri" charset="0"/>
              </a:rPr>
            </a:br>
            <a:r>
              <a:rPr lang="en-US" sz="1400" dirty="0">
                <a:latin typeface="Calibri" charset="0"/>
              </a:rPr>
              <a:t> </a:t>
            </a:r>
          </a:p>
          <a:p>
            <a:pPr marL="0" indent="0">
              <a:buFont typeface="Arial" charset="0"/>
              <a:buNone/>
              <a:defRPr/>
            </a:pPr>
            <a:endParaRPr lang="en-US" sz="1400" dirty="0">
              <a:latin typeface="Calibri" charset="0"/>
            </a:endParaRPr>
          </a:p>
        </p:txBody>
      </p:sp>
      <p:sp>
        <p:nvSpPr>
          <p:cNvPr id="17411" name="Slide Number Placeholder 3"/>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CACE3176-E7E4-464B-ABE8-0C382A46F12B}" type="slidenum">
              <a:rPr lang="en-US" sz="1200">
                <a:solidFill>
                  <a:srgbClr val="898989"/>
                </a:solidFill>
                <a:latin typeface="Calibri" charset="0"/>
                <a:cs typeface="Arial" charset="0"/>
              </a:rPr>
              <a:pPr eaLnBrk="1" hangingPunct="1"/>
              <a:t>2</a:t>
            </a:fld>
            <a:endParaRPr lang="en-US" sz="1200">
              <a:solidFill>
                <a:srgbClr val="898989"/>
              </a:solidFill>
              <a:latin typeface="Calibri" charset="0"/>
              <a:cs typeface="Arial" charset="0"/>
            </a:endParaRPr>
          </a:p>
        </p:txBody>
      </p:sp>
      <p:pic>
        <p:nvPicPr>
          <p:cNvPr id="17412" name="Picture 6" descr="Logo Graphic Alo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72325" y="4792663"/>
            <a:ext cx="1000125" cy="9128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2330450" y="488950"/>
            <a:ext cx="5349875" cy="661988"/>
          </a:xfrm>
          <a:prstGeom prst="roundRect">
            <a:avLst/>
          </a:prstGeom>
          <a:solidFill>
            <a:schemeClr val="bg2">
              <a:lumMod val="75000"/>
            </a:scheme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1800"/>
          </a:p>
        </p:txBody>
      </p:sp>
      <p:sp>
        <p:nvSpPr>
          <p:cNvPr id="43010" name="Title 1"/>
          <p:cNvSpPr>
            <a:spLocks noGrp="1"/>
          </p:cNvSpPr>
          <p:nvPr>
            <p:ph type="title"/>
          </p:nvPr>
        </p:nvSpPr>
        <p:spPr>
          <a:xfrm>
            <a:off x="1901825" y="673100"/>
            <a:ext cx="6061075" cy="552450"/>
          </a:xfrm>
        </p:spPr>
        <p:txBody>
          <a:bodyPr/>
          <a:lstStyle/>
          <a:p>
            <a:pPr eaLnBrk="1" hangingPunct="1"/>
            <a:r>
              <a:rPr lang="en-US" sz="3200" b="1" i="1">
                <a:latin typeface="Calibri" charset="0"/>
              </a:rPr>
              <a:t>Game 2:</a:t>
            </a:r>
            <a:r>
              <a:rPr lang="en-US" sz="3200" i="1">
                <a:latin typeface="Calibri" charset="0"/>
              </a:rPr>
              <a:t> Empathy for Others</a:t>
            </a:r>
            <a:br>
              <a:rPr lang="en-US" sz="3200" i="1">
                <a:latin typeface="Calibri" charset="0"/>
              </a:rPr>
            </a:br>
            <a:endParaRPr lang="en-US" sz="2000">
              <a:latin typeface="Calibri" charset="0"/>
            </a:endParaRPr>
          </a:p>
        </p:txBody>
      </p:sp>
      <p:sp>
        <p:nvSpPr>
          <p:cNvPr id="43011" name="Content Placeholder 2"/>
          <p:cNvSpPr>
            <a:spLocks noGrp="1"/>
          </p:cNvSpPr>
          <p:nvPr>
            <p:ph idx="1"/>
          </p:nvPr>
        </p:nvSpPr>
        <p:spPr>
          <a:xfrm>
            <a:off x="911225" y="1778000"/>
            <a:ext cx="7531100" cy="4699000"/>
          </a:xfrm>
        </p:spPr>
        <p:txBody>
          <a:bodyPr/>
          <a:lstStyle/>
          <a:p>
            <a:pPr marL="0" indent="0" algn="ctr" eaLnBrk="1" hangingPunct="1">
              <a:buFont typeface="Arial" charset="0"/>
              <a:buNone/>
            </a:pPr>
            <a:r>
              <a:rPr lang="en-US" sz="2000" dirty="0">
                <a:latin typeface="Calibri" charset="0"/>
              </a:rPr>
              <a:t>When you’</a:t>
            </a:r>
            <a:r>
              <a:rPr lang="en-US" altLang="ja-JP" sz="2000" dirty="0">
                <a:latin typeface="Calibri" charset="0"/>
              </a:rPr>
              <a:t>re curious and genuinely want to know how someone else </a:t>
            </a:r>
            <a:br>
              <a:rPr lang="en-US" altLang="ja-JP" sz="2000" dirty="0">
                <a:latin typeface="Calibri" charset="0"/>
              </a:rPr>
            </a:br>
            <a:r>
              <a:rPr lang="en-US" altLang="ja-JP" sz="2000" dirty="0">
                <a:latin typeface="Calibri" charset="0"/>
              </a:rPr>
              <a:t>is feeling and what they’re needing, select the Choice Card </a:t>
            </a:r>
            <a:br>
              <a:rPr lang="en-US" altLang="ja-JP" sz="2000" dirty="0">
                <a:latin typeface="Calibri" charset="0"/>
              </a:rPr>
            </a:br>
            <a:r>
              <a:rPr lang="en-US" altLang="ja-JP" sz="2000" b="1" i="1" dirty="0">
                <a:latin typeface="Calibri" charset="0"/>
              </a:rPr>
              <a:t>Listen for </a:t>
            </a:r>
            <a:r>
              <a:rPr lang="en-US" altLang="ja-JP" sz="2000" b="1" i="1" u="sng" dirty="0">
                <a:latin typeface="Calibri" charset="0"/>
              </a:rPr>
              <a:t>YOUR</a:t>
            </a:r>
            <a:r>
              <a:rPr lang="en-US" altLang="ja-JP" sz="2000" b="1" i="1" dirty="0">
                <a:latin typeface="Calibri" charset="0"/>
              </a:rPr>
              <a:t> Feelings &amp; Needs</a:t>
            </a:r>
          </a:p>
          <a:p>
            <a:pPr marL="0" indent="0" eaLnBrk="1" hangingPunct="1">
              <a:buFont typeface="Arial" charset="0"/>
              <a:buNone/>
            </a:pPr>
            <a:r>
              <a:rPr lang="en-US" sz="2200" b="1" dirty="0">
                <a:latin typeface="Calibri" charset="0"/>
              </a:rPr>
              <a:t>• By Yourself:</a:t>
            </a:r>
            <a:r>
              <a:rPr lang="en-US" sz="2400" b="1" dirty="0">
                <a:latin typeface="Calibri" charset="0"/>
              </a:rPr>
              <a:t> </a:t>
            </a:r>
            <a:r>
              <a:rPr lang="en-US" sz="2000" dirty="0">
                <a:latin typeface="Calibri" charset="0"/>
              </a:rPr>
              <a:t>Use a Mat and Card Deck to imagine into what’</a:t>
            </a:r>
            <a:r>
              <a:rPr lang="en-US" altLang="ja-JP" sz="2000" dirty="0">
                <a:latin typeface="Calibri" charset="0"/>
              </a:rPr>
              <a:t>s going 	on in another person. Select and lay down cards that you imagine 	might describe the feelings and needs of that person.  </a:t>
            </a:r>
            <a:endParaRPr lang="en-US" altLang="ja-JP" sz="2400" dirty="0">
              <a:latin typeface="Calibri" charset="0"/>
            </a:endParaRPr>
          </a:p>
          <a:p>
            <a:pPr marL="0" indent="0" eaLnBrk="1" hangingPunct="1">
              <a:buFont typeface="Arial" charset="0"/>
              <a:buNone/>
            </a:pPr>
            <a:r>
              <a:rPr lang="en-US" sz="2200" b="1" dirty="0">
                <a:latin typeface="Calibri" charset="0"/>
              </a:rPr>
              <a:t>• With Another Person:</a:t>
            </a:r>
            <a:endParaRPr lang="en-US" sz="2400" b="1" dirty="0">
              <a:latin typeface="Calibri" charset="0"/>
            </a:endParaRPr>
          </a:p>
          <a:p>
            <a:pPr marL="0" indent="0" eaLnBrk="1" hangingPunct="1">
              <a:spcAft>
                <a:spcPts val="600"/>
              </a:spcAft>
              <a:buFont typeface="Arial" charset="0"/>
              <a:buNone/>
            </a:pPr>
            <a:r>
              <a:rPr lang="en-US" sz="2000" dirty="0">
                <a:latin typeface="Calibri" charset="0"/>
              </a:rPr>
              <a:t>	(A) The other person puts Feeling and Need Cards on their Mat.           	You read what their cards say—silently or aloud.</a:t>
            </a:r>
          </a:p>
          <a:p>
            <a:pPr marL="0" indent="0" algn="ctr" eaLnBrk="1" hangingPunct="1">
              <a:spcAft>
                <a:spcPts val="600"/>
              </a:spcAft>
              <a:buFont typeface="Arial" charset="0"/>
              <a:buNone/>
            </a:pPr>
            <a:r>
              <a:rPr lang="en-US" sz="1600" dirty="0">
                <a:latin typeface="Calibri" charset="0"/>
              </a:rPr>
              <a:t>OR</a:t>
            </a:r>
          </a:p>
          <a:p>
            <a:pPr marL="0" indent="0" eaLnBrk="1" hangingPunct="1">
              <a:spcAft>
                <a:spcPts val="600"/>
              </a:spcAft>
              <a:buFont typeface="Arial" charset="0"/>
              <a:buNone/>
            </a:pPr>
            <a:r>
              <a:rPr lang="en-US" sz="2000" dirty="0">
                <a:latin typeface="Calibri" charset="0"/>
              </a:rPr>
              <a:t>	(B) The other person places Feeling Cards on their Mat. You guess 	their </a:t>
            </a:r>
            <a:r>
              <a:rPr lang="en-US" altLang="ja-JP" sz="2000" dirty="0">
                <a:latin typeface="Calibri" charset="0"/>
              </a:rPr>
              <a:t>needs by laying down Need Cards on their Mat. Then ask:</a:t>
            </a:r>
          </a:p>
          <a:p>
            <a:pPr marL="0" indent="0" eaLnBrk="1" hangingPunct="1">
              <a:spcAft>
                <a:spcPts val="600"/>
              </a:spcAft>
              <a:buFont typeface="Arial" charset="0"/>
              <a:buNone/>
            </a:pPr>
            <a:r>
              <a:rPr lang="en-US" sz="2000" i="1" dirty="0">
                <a:latin typeface="Calibri" charset="0"/>
              </a:rPr>
              <a:t>               </a:t>
            </a:r>
            <a:r>
              <a:rPr lang="en-US" sz="1600" i="1" dirty="0">
                <a:latin typeface="Calibri" charset="0"/>
              </a:rPr>
              <a:t>(Are you feeling ____________ because you need _______________?)                                                         </a:t>
            </a:r>
          </a:p>
        </p:txBody>
      </p:sp>
      <p:sp>
        <p:nvSpPr>
          <p:cNvPr id="43012" name="Slide Number Placeholder 1"/>
          <p:cNvSpPr>
            <a:spLocks noGrp="1"/>
          </p:cNvSpPr>
          <p:nvPr>
            <p:ph type="sldNum" sz="quarter" idx="12"/>
          </p:nvPr>
        </p:nvSpPr>
        <p:spPr bwMode="auto">
          <a:xfrm>
            <a:off x="6553200" y="6200775"/>
            <a:ext cx="21336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79927757-164D-7E45-B1CA-8B80B1C03A46}" type="slidenum">
              <a:rPr lang="en-US" sz="1200">
                <a:solidFill>
                  <a:srgbClr val="898989"/>
                </a:solidFill>
                <a:latin typeface="Calibri" charset="0"/>
              </a:rPr>
              <a:pPr eaLnBrk="1" hangingPunct="1"/>
              <a:t>20</a:t>
            </a:fld>
            <a:endParaRPr lang="en-US" sz="1200">
              <a:solidFill>
                <a:srgbClr val="898989"/>
              </a:solidFill>
              <a:latin typeface="Calibri" charset="0"/>
            </a:endParaRPr>
          </a:p>
        </p:txBody>
      </p:sp>
      <p:pic>
        <p:nvPicPr>
          <p:cNvPr id="43013" name="Picture 6" descr="Logo Graphic Alo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5763" y="215900"/>
            <a:ext cx="1441450" cy="1447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3014" name="TextBox 1"/>
          <p:cNvSpPr txBox="1">
            <a:spLocks noChangeArrowheads="1"/>
          </p:cNvSpPr>
          <p:nvPr/>
        </p:nvSpPr>
        <p:spPr bwMode="auto">
          <a:xfrm>
            <a:off x="3868738" y="1181100"/>
            <a:ext cx="2535237" cy="366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i="1"/>
              <a:t>(for one or two players)</a:t>
            </a:r>
            <a:endParaRPr lang="en-US" sz="18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p:cNvSpPr/>
          <p:nvPr/>
        </p:nvSpPr>
        <p:spPr>
          <a:xfrm>
            <a:off x="1800225" y="773113"/>
            <a:ext cx="6118225" cy="661987"/>
          </a:xfrm>
          <a:prstGeom prst="roundRect">
            <a:avLst/>
          </a:prstGeom>
          <a:solidFill>
            <a:schemeClr val="bg2">
              <a:lumMod val="75000"/>
            </a:scheme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1800"/>
          </a:p>
        </p:txBody>
      </p:sp>
      <p:sp>
        <p:nvSpPr>
          <p:cNvPr id="45058" name="Content Placeholder 4"/>
          <p:cNvSpPr>
            <a:spLocks noGrp="1"/>
          </p:cNvSpPr>
          <p:nvPr>
            <p:ph idx="1"/>
          </p:nvPr>
        </p:nvSpPr>
        <p:spPr>
          <a:xfrm>
            <a:off x="847725" y="1846263"/>
            <a:ext cx="7908925" cy="4541837"/>
          </a:xfrm>
        </p:spPr>
        <p:txBody>
          <a:bodyPr/>
          <a:lstStyle/>
          <a:p>
            <a:pPr marL="0" indent="0" eaLnBrk="1" hangingPunct="1">
              <a:lnSpc>
                <a:spcPct val="90000"/>
              </a:lnSpc>
              <a:buFont typeface="Arial" charset="0"/>
              <a:buNone/>
            </a:pPr>
            <a:r>
              <a:rPr lang="en-US" sz="1400" b="1" dirty="0">
                <a:latin typeface="Calibri" charset="0"/>
              </a:rPr>
              <a:t>Preconditions for a Connecting Conversation: </a:t>
            </a:r>
            <a:r>
              <a:rPr lang="en-US" sz="1400" dirty="0">
                <a:latin typeface="Calibri" charset="0"/>
              </a:rPr>
              <a:t>If two people want to have a conversation, but either one is angry or unable to listen, they will benefit from, first, getting empathy (from self or someone else, see Game 2) or by playing the </a:t>
            </a:r>
            <a:r>
              <a:rPr lang="en-US" sz="1400" dirty="0">
                <a:solidFill>
                  <a:srgbClr val="000000"/>
                </a:solidFill>
                <a:latin typeface="Calibri" charset="0"/>
              </a:rPr>
              <a:t>D.E.F.U.S.E.</a:t>
            </a:r>
            <a:r>
              <a:rPr lang="en-US" sz="1400" dirty="0">
                <a:solidFill>
                  <a:srgbClr val="FF0000"/>
                </a:solidFill>
                <a:latin typeface="Calibri" charset="0"/>
              </a:rPr>
              <a:t> </a:t>
            </a:r>
            <a:r>
              <a:rPr lang="en-US" sz="1400" dirty="0">
                <a:latin typeface="Calibri" charset="0"/>
              </a:rPr>
              <a:t>Anger Game </a:t>
            </a:r>
            <a:r>
              <a:rPr lang="en-US" sz="1400" dirty="0">
                <a:solidFill>
                  <a:srgbClr val="FF0000"/>
                </a:solidFill>
                <a:latin typeface="Calibri" charset="0"/>
              </a:rPr>
              <a:t>(p. 23).</a:t>
            </a:r>
          </a:p>
          <a:p>
            <a:pPr marL="0" indent="0" eaLnBrk="1" hangingPunct="1">
              <a:lnSpc>
                <a:spcPct val="90000"/>
              </a:lnSpc>
              <a:buFont typeface="Arial" charset="0"/>
              <a:buNone/>
            </a:pPr>
            <a:endParaRPr lang="en-US" sz="600" dirty="0">
              <a:latin typeface="Calibri" charset="0"/>
            </a:endParaRPr>
          </a:p>
          <a:p>
            <a:pPr marL="0" indent="0" eaLnBrk="1" hangingPunct="1">
              <a:lnSpc>
                <a:spcPct val="90000"/>
              </a:lnSpc>
              <a:buFont typeface="Arial" charset="0"/>
              <a:buNone/>
            </a:pPr>
            <a:r>
              <a:rPr lang="en-US" sz="2000" dirty="0">
                <a:latin typeface="Calibri" charset="0"/>
              </a:rPr>
              <a:t>   </a:t>
            </a:r>
            <a:r>
              <a:rPr lang="en-US" sz="1800" dirty="0">
                <a:latin typeface="Calibri" charset="0"/>
              </a:rPr>
              <a:t>1. Two people agree to address a particular situation. They sit at a table, </a:t>
            </a:r>
          </a:p>
          <a:p>
            <a:pPr marL="0" indent="0" eaLnBrk="1" hangingPunct="1">
              <a:lnSpc>
                <a:spcPct val="90000"/>
              </a:lnSpc>
              <a:spcAft>
                <a:spcPts val="600"/>
              </a:spcAft>
              <a:buFont typeface="Arial" charset="0"/>
              <a:buNone/>
            </a:pPr>
            <a:r>
              <a:rPr lang="en-US" sz="1800" dirty="0">
                <a:latin typeface="Calibri" charset="0"/>
              </a:rPr>
              <a:t>       facing each other, with IOS Mats and Card Decks in front of them.</a:t>
            </a:r>
          </a:p>
          <a:p>
            <a:pPr marL="0" indent="0" algn="ctr" eaLnBrk="1" hangingPunct="1">
              <a:lnSpc>
                <a:spcPct val="90000"/>
              </a:lnSpc>
              <a:buFont typeface="Arial" charset="0"/>
              <a:buNone/>
            </a:pPr>
            <a:endParaRPr lang="en-US" sz="2000" dirty="0">
              <a:latin typeface="Calibri" charset="0"/>
            </a:endParaRPr>
          </a:p>
          <a:p>
            <a:pPr marL="0" indent="0" algn="ctr" eaLnBrk="1" hangingPunct="1">
              <a:lnSpc>
                <a:spcPct val="90000"/>
              </a:lnSpc>
              <a:buFont typeface="Arial" charset="0"/>
              <a:buNone/>
            </a:pPr>
            <a:endParaRPr lang="en-US" sz="2000" dirty="0">
              <a:latin typeface="Calibri" charset="0"/>
            </a:endParaRPr>
          </a:p>
          <a:p>
            <a:pPr marL="0" indent="0" algn="ctr" eaLnBrk="1" hangingPunct="1">
              <a:lnSpc>
                <a:spcPct val="90000"/>
              </a:lnSpc>
              <a:buFont typeface="Arial" charset="0"/>
              <a:buNone/>
            </a:pPr>
            <a:endParaRPr lang="en-US" sz="2000" dirty="0">
              <a:latin typeface="Calibri" charset="0"/>
            </a:endParaRPr>
          </a:p>
          <a:p>
            <a:pPr marL="0" indent="0" algn="ctr" eaLnBrk="1" hangingPunct="1">
              <a:lnSpc>
                <a:spcPct val="90000"/>
              </a:lnSpc>
              <a:buFont typeface="Arial" charset="0"/>
              <a:buNone/>
            </a:pPr>
            <a:endParaRPr lang="en-US" sz="2000" dirty="0">
              <a:latin typeface="Calibri" charset="0"/>
            </a:endParaRPr>
          </a:p>
          <a:p>
            <a:pPr marL="0" indent="0" algn="ctr" eaLnBrk="1" hangingPunct="1">
              <a:lnSpc>
                <a:spcPct val="90000"/>
              </a:lnSpc>
              <a:buFont typeface="Arial" charset="0"/>
              <a:buNone/>
            </a:pPr>
            <a:endParaRPr lang="en-US" sz="2000" dirty="0">
              <a:latin typeface="Calibri" charset="0"/>
            </a:endParaRPr>
          </a:p>
          <a:p>
            <a:pPr marL="0" indent="0" algn="ctr" eaLnBrk="1" hangingPunct="1">
              <a:lnSpc>
                <a:spcPct val="90000"/>
              </a:lnSpc>
              <a:spcAft>
                <a:spcPts val="600"/>
              </a:spcAft>
              <a:buFont typeface="Arial" charset="0"/>
              <a:buNone/>
            </a:pPr>
            <a:endParaRPr lang="en-US" sz="1800" dirty="0">
              <a:latin typeface="Calibri" charset="0"/>
            </a:endParaRPr>
          </a:p>
          <a:p>
            <a:pPr marL="0" indent="0" algn="ctr" eaLnBrk="1" hangingPunct="1">
              <a:lnSpc>
                <a:spcPct val="90000"/>
              </a:lnSpc>
              <a:spcAft>
                <a:spcPts val="600"/>
              </a:spcAft>
              <a:buFont typeface="Arial" charset="0"/>
              <a:buNone/>
            </a:pPr>
            <a:endParaRPr lang="en-US" sz="1800" dirty="0">
              <a:latin typeface="Calibri" charset="0"/>
            </a:endParaRPr>
          </a:p>
          <a:p>
            <a:pPr marL="0" indent="0" algn="ctr" eaLnBrk="1" hangingPunct="1">
              <a:lnSpc>
                <a:spcPct val="90000"/>
              </a:lnSpc>
              <a:spcAft>
                <a:spcPts val="600"/>
              </a:spcAft>
              <a:buFont typeface="Arial" charset="0"/>
              <a:buNone/>
            </a:pPr>
            <a:r>
              <a:rPr lang="en-US" sz="1800" dirty="0">
                <a:latin typeface="Calibri" charset="0"/>
              </a:rPr>
              <a:t>2.  Each person places their own Feeling and Need Cards on their Mat</a:t>
            </a:r>
            <a:br>
              <a:rPr lang="en-US" sz="1800" dirty="0">
                <a:latin typeface="Calibri" charset="0"/>
              </a:rPr>
            </a:br>
            <a:r>
              <a:rPr lang="en-US" sz="1800" dirty="0">
                <a:latin typeface="Calibri" charset="0"/>
              </a:rPr>
              <a:t>(self-empathy).</a:t>
            </a:r>
          </a:p>
          <a:p>
            <a:pPr marL="0" indent="0" algn="ctr" eaLnBrk="1" hangingPunct="1">
              <a:lnSpc>
                <a:spcPct val="90000"/>
              </a:lnSpc>
              <a:buFont typeface="Arial" charset="0"/>
              <a:buNone/>
            </a:pPr>
            <a:endParaRPr lang="en-US" sz="1900" dirty="0">
              <a:latin typeface="Calibri" charset="0"/>
            </a:endParaRPr>
          </a:p>
        </p:txBody>
      </p:sp>
      <p:sp>
        <p:nvSpPr>
          <p:cNvPr id="8" name="Title 2"/>
          <p:cNvSpPr>
            <a:spLocks noGrp="1"/>
          </p:cNvSpPr>
          <p:nvPr>
            <p:ph type="title"/>
          </p:nvPr>
        </p:nvSpPr>
        <p:spPr>
          <a:xfrm>
            <a:off x="1800225" y="812800"/>
            <a:ext cx="6118225" cy="785813"/>
          </a:xfrm>
        </p:spPr>
        <p:txBody>
          <a:bodyPr>
            <a:normAutofit fontScale="90000"/>
          </a:bodyPr>
          <a:lstStyle/>
          <a:p>
            <a:pPr algn="l" eaLnBrk="1" hangingPunct="1">
              <a:defRPr/>
            </a:pPr>
            <a:r>
              <a:rPr lang="en-US" sz="3200" b="1" i="1">
                <a:latin typeface="Calibri" charset="0"/>
              </a:rPr>
              <a:t>Game 3:</a:t>
            </a:r>
            <a:r>
              <a:rPr lang="en-US" sz="3200" i="1">
                <a:latin typeface="Calibri" charset="0"/>
              </a:rPr>
              <a:t> Connecting Conversations</a:t>
            </a:r>
            <a:br>
              <a:rPr lang="en-US" sz="3200" i="1">
                <a:latin typeface="Calibri" charset="0"/>
              </a:rPr>
            </a:br>
            <a:endParaRPr lang="en-US" sz="1800">
              <a:latin typeface="Calibri" charset="0"/>
            </a:endParaRPr>
          </a:p>
        </p:txBody>
      </p:sp>
      <p:sp>
        <p:nvSpPr>
          <p:cNvPr id="45060" name="Slide Number Placeholder 1"/>
          <p:cNvSpPr>
            <a:spLocks noGrp="1"/>
          </p:cNvSpPr>
          <p:nvPr>
            <p:ph type="sldNum" sz="quarter" idx="12"/>
          </p:nvPr>
        </p:nvSpPr>
        <p:spPr bwMode="auto">
          <a:xfrm>
            <a:off x="6553200" y="6200775"/>
            <a:ext cx="21336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8C09E155-AB1B-7247-B23A-8E1BC5C8633D}" type="slidenum">
              <a:rPr lang="en-US" sz="1200">
                <a:solidFill>
                  <a:srgbClr val="898989"/>
                </a:solidFill>
                <a:latin typeface="Calibri" charset="0"/>
              </a:rPr>
              <a:pPr eaLnBrk="1" hangingPunct="1"/>
              <a:t>21</a:t>
            </a:fld>
            <a:endParaRPr lang="en-US" sz="1200">
              <a:solidFill>
                <a:srgbClr val="898989"/>
              </a:solidFill>
              <a:latin typeface="Calibri" charset="0"/>
            </a:endParaRPr>
          </a:p>
        </p:txBody>
      </p:sp>
      <p:pic>
        <p:nvPicPr>
          <p:cNvPr id="45061" name="Picture 6" descr="Logo Graphic Alo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763" y="215900"/>
            <a:ext cx="1441450" cy="1447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9" name="Content Placeholder 3" descr="Mother-Daughter.jp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a:xfrm>
            <a:off x="2728913" y="3606801"/>
            <a:ext cx="3695700" cy="2082799"/>
          </a:xfrm>
          <a:prstGeom prst="rect">
            <a:avLst/>
          </a:prstGeom>
          <a:effectLst>
            <a:outerShdw blurRad="50800" dist="38100" dir="2700000">
              <a:srgbClr val="000000">
                <a:alpha val="43000"/>
              </a:srgbClr>
            </a:outerShdw>
          </a:effectLst>
        </p:spPr>
      </p:pic>
      <p:sp>
        <p:nvSpPr>
          <p:cNvPr id="45063" name="TextBox 1"/>
          <p:cNvSpPr txBox="1">
            <a:spLocks noChangeArrowheads="1"/>
          </p:cNvSpPr>
          <p:nvPr/>
        </p:nvSpPr>
        <p:spPr bwMode="auto">
          <a:xfrm>
            <a:off x="3241675" y="1479550"/>
            <a:ext cx="1822450" cy="366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i="1"/>
              <a:t>(for two players)</a:t>
            </a:r>
            <a:endParaRPr lang="en-US" sz="18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Content Placeholder 2"/>
          <p:cNvSpPr>
            <a:spLocks noGrp="1"/>
          </p:cNvSpPr>
          <p:nvPr>
            <p:ph idx="1"/>
          </p:nvPr>
        </p:nvSpPr>
        <p:spPr>
          <a:xfrm>
            <a:off x="612775" y="452438"/>
            <a:ext cx="8229600" cy="5906029"/>
          </a:xfrm>
        </p:spPr>
        <p:txBody>
          <a:bodyPr/>
          <a:lstStyle/>
          <a:p>
            <a:pPr marL="0" indent="0" eaLnBrk="1" hangingPunct="1">
              <a:spcAft>
                <a:spcPts val="600"/>
              </a:spcAft>
              <a:buFont typeface="Arial" charset="0"/>
              <a:buNone/>
            </a:pPr>
            <a:r>
              <a:rPr lang="en-US" sz="1800" dirty="0">
                <a:latin typeface="Calibri" charset="0"/>
              </a:rPr>
              <a:t>3. When players are </a:t>
            </a:r>
            <a:r>
              <a:rPr lang="en-US" altLang="ja-JP" sz="1800" dirty="0">
                <a:latin typeface="Calibri" charset="0"/>
              </a:rPr>
              <a:t>ready for conversation, they change places and look at the </a:t>
            </a:r>
            <a:br>
              <a:rPr lang="en-US" altLang="ja-JP" sz="1800" dirty="0">
                <a:latin typeface="Calibri" charset="0"/>
              </a:rPr>
            </a:br>
            <a:r>
              <a:rPr lang="en-US" altLang="ja-JP" sz="1800" dirty="0">
                <a:latin typeface="Calibri" charset="0"/>
              </a:rPr>
              <a:t>other person’s internal space represented by the Feeling and Need Cards on their Mat. </a:t>
            </a:r>
            <a:br>
              <a:rPr lang="en-US" altLang="ja-JP" sz="1800" dirty="0">
                <a:latin typeface="Calibri" charset="0"/>
              </a:rPr>
            </a:br>
            <a:endParaRPr lang="en-US" altLang="ja-JP" sz="1800" dirty="0">
              <a:latin typeface="Calibri" charset="0"/>
            </a:endParaRPr>
          </a:p>
          <a:p>
            <a:pPr marL="0" indent="0" eaLnBrk="1" hangingPunct="1">
              <a:spcAft>
                <a:spcPts val="600"/>
              </a:spcAft>
            </a:pPr>
            <a:endParaRPr lang="en-US" sz="2000" dirty="0">
              <a:latin typeface="Calibri" charset="0"/>
            </a:endParaRPr>
          </a:p>
          <a:p>
            <a:pPr marL="0" indent="0" eaLnBrk="1" hangingPunct="1">
              <a:spcAft>
                <a:spcPts val="600"/>
              </a:spcAft>
              <a:buFont typeface="Arial" charset="0"/>
              <a:buNone/>
            </a:pPr>
            <a:endParaRPr lang="en-US" sz="2000" dirty="0">
              <a:latin typeface="Calibri" charset="0"/>
            </a:endParaRPr>
          </a:p>
          <a:p>
            <a:pPr marL="0" indent="0" eaLnBrk="1" hangingPunct="1">
              <a:spcAft>
                <a:spcPts val="600"/>
              </a:spcAft>
              <a:buFont typeface="Arial" charset="0"/>
              <a:buNone/>
            </a:pPr>
            <a:br>
              <a:rPr lang="en-US" sz="2000" dirty="0">
                <a:latin typeface="Calibri" charset="0"/>
              </a:rPr>
            </a:br>
            <a:endParaRPr lang="en-US" sz="2000" dirty="0">
              <a:latin typeface="Calibri" charset="0"/>
            </a:endParaRPr>
          </a:p>
          <a:p>
            <a:pPr marL="0" indent="0" eaLnBrk="1" hangingPunct="1">
              <a:spcAft>
                <a:spcPts val="600"/>
              </a:spcAft>
              <a:buFont typeface="Arial" charset="0"/>
              <a:buNone/>
            </a:pPr>
            <a:endParaRPr lang="en-US" sz="2000" dirty="0">
              <a:latin typeface="Calibri" charset="0"/>
            </a:endParaRPr>
          </a:p>
          <a:p>
            <a:pPr marL="0" indent="0" eaLnBrk="1" hangingPunct="1">
              <a:spcAft>
                <a:spcPts val="600"/>
              </a:spcAft>
              <a:buFont typeface="Arial" charset="0"/>
              <a:buNone/>
            </a:pPr>
            <a:endParaRPr lang="en-US" sz="1800" dirty="0">
              <a:latin typeface="Calibri" charset="0"/>
            </a:endParaRPr>
          </a:p>
          <a:p>
            <a:pPr marL="0" indent="0" eaLnBrk="1" hangingPunct="1">
              <a:spcAft>
                <a:spcPts val="600"/>
              </a:spcAft>
              <a:buFont typeface="Arial" charset="0"/>
              <a:buNone/>
            </a:pPr>
            <a:r>
              <a:rPr lang="en-US" sz="1800" dirty="0">
                <a:latin typeface="Calibri" charset="0"/>
              </a:rPr>
              <a:t>4. Players take turns reading the Feelings and Needs of the other person aloud, and </a:t>
            </a:r>
            <a:br>
              <a:rPr lang="en-US" sz="1800" dirty="0">
                <a:latin typeface="Calibri" charset="0"/>
              </a:rPr>
            </a:br>
            <a:r>
              <a:rPr lang="en-US" sz="1800" dirty="0">
                <a:latin typeface="Calibri" charset="0"/>
              </a:rPr>
              <a:t>    asking: </a:t>
            </a:r>
            <a:r>
              <a:rPr lang="en-US" sz="1800" i="1" dirty="0">
                <a:latin typeface="Calibri" charset="0"/>
              </a:rPr>
              <a:t>Is this what what you wanted me to hear? Is there</a:t>
            </a:r>
            <a:r>
              <a:rPr lang="en-US" altLang="ja-JP" sz="1800" i="1" dirty="0">
                <a:latin typeface="Calibri" charset="0"/>
              </a:rPr>
              <a:t> anything else?</a:t>
            </a:r>
          </a:p>
          <a:p>
            <a:pPr marL="0" indent="0" eaLnBrk="1" hangingPunct="1">
              <a:spcAft>
                <a:spcPts val="600"/>
              </a:spcAft>
              <a:buFont typeface="Arial" charset="0"/>
              <a:buNone/>
            </a:pPr>
            <a:r>
              <a:rPr lang="en-US" sz="1800" dirty="0">
                <a:latin typeface="Calibri" charset="0"/>
              </a:rPr>
              <a:t>5. If a player has questions about any of the Need Cards, he or she asks for clarity.</a:t>
            </a:r>
          </a:p>
          <a:p>
            <a:pPr marL="0" indent="0" eaLnBrk="1" hangingPunct="1">
              <a:spcAft>
                <a:spcPts val="600"/>
              </a:spcAft>
              <a:buFont typeface="Arial" charset="0"/>
              <a:buNone/>
            </a:pPr>
            <a:r>
              <a:rPr lang="en-US" sz="1800" dirty="0">
                <a:latin typeface="Calibri" charset="0"/>
              </a:rPr>
              <a:t>6. When both players have been fully heard, they return to their places.</a:t>
            </a:r>
          </a:p>
          <a:p>
            <a:pPr marL="0" indent="0" eaLnBrk="1" hangingPunct="1">
              <a:spcAft>
                <a:spcPts val="600"/>
              </a:spcAft>
              <a:buFont typeface="Arial" charset="0"/>
              <a:buNone/>
            </a:pPr>
            <a:r>
              <a:rPr lang="en-US" sz="1800" dirty="0">
                <a:latin typeface="Calibri" charset="0"/>
              </a:rPr>
              <a:t>7. Players then make changes to the Cards on their Mats to reflect their present</a:t>
            </a:r>
          </a:p>
          <a:p>
            <a:pPr marL="0" indent="0" eaLnBrk="1" hangingPunct="1">
              <a:spcAft>
                <a:spcPts val="600"/>
              </a:spcAft>
              <a:buFont typeface="Arial" charset="0"/>
              <a:buNone/>
            </a:pPr>
            <a:r>
              <a:rPr lang="en-US" sz="1800" dirty="0">
                <a:latin typeface="Calibri" charset="0"/>
              </a:rPr>
              <a:t>     feelings and needs. </a:t>
            </a:r>
          </a:p>
          <a:p>
            <a:pPr marL="0" indent="0" eaLnBrk="1" hangingPunct="1">
              <a:spcAft>
                <a:spcPts val="600"/>
              </a:spcAft>
              <a:buFont typeface="Arial" charset="0"/>
              <a:buNone/>
            </a:pPr>
            <a:r>
              <a:rPr lang="en-US" sz="1800" dirty="0">
                <a:latin typeface="Calibri" charset="0"/>
              </a:rPr>
              <a:t>     </a:t>
            </a:r>
            <a:endParaRPr lang="en-US" sz="2000" dirty="0">
              <a:latin typeface="Calibri" charset="0"/>
            </a:endParaRPr>
          </a:p>
          <a:p>
            <a:pPr marL="0" indent="0" eaLnBrk="1" hangingPunct="1">
              <a:spcAft>
                <a:spcPts val="600"/>
              </a:spcAft>
              <a:buFont typeface="Arial" charset="0"/>
              <a:buNone/>
            </a:pPr>
            <a:endParaRPr lang="en-US" sz="2000" dirty="0">
              <a:latin typeface="Calibri" charset="0"/>
            </a:endParaRPr>
          </a:p>
          <a:p>
            <a:pPr marL="0" indent="0" eaLnBrk="1" hangingPunct="1">
              <a:spcAft>
                <a:spcPts val="600"/>
              </a:spcAft>
              <a:buFont typeface="Arial" charset="0"/>
              <a:buNone/>
            </a:pPr>
            <a:endParaRPr lang="en-US" sz="2000" dirty="0">
              <a:latin typeface="Calibri" charset="0"/>
            </a:endParaRPr>
          </a:p>
        </p:txBody>
      </p:sp>
      <p:pic>
        <p:nvPicPr>
          <p:cNvPr id="5" name="Content Placeholder 3" descr="DSC_8292.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543175" y="1417638"/>
            <a:ext cx="4387850" cy="2414587"/>
          </a:xfrm>
          <a:prstGeom prst="rect">
            <a:avLst/>
          </a:prstGeom>
          <a:noFill/>
          <a:ln>
            <a:noFill/>
          </a:ln>
          <a:effectLst>
            <a:outerShdw blurRad="63500" dist="38100" dir="2700000" rotWithShape="0">
              <a:srgbClr val="000000">
                <a:alpha val="42999"/>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6083" name="Slide Number Placeholder 1"/>
          <p:cNvSpPr>
            <a:spLocks noGrp="1"/>
          </p:cNvSpPr>
          <p:nvPr>
            <p:ph type="sldNum" sz="quarter" idx="12"/>
          </p:nvPr>
        </p:nvSpPr>
        <p:spPr bwMode="auto">
          <a:xfrm>
            <a:off x="6553200" y="6200775"/>
            <a:ext cx="21336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7FE1C407-3E8A-6D44-9C8D-554B34C14112}" type="slidenum">
              <a:rPr lang="en-US" sz="1200">
                <a:solidFill>
                  <a:srgbClr val="898989"/>
                </a:solidFill>
                <a:latin typeface="Calibri" charset="0"/>
              </a:rPr>
              <a:pPr eaLnBrk="1" hangingPunct="1"/>
              <a:t>22</a:t>
            </a:fld>
            <a:endParaRPr lang="en-US" sz="1200">
              <a:solidFill>
                <a:srgbClr val="898989"/>
              </a:solidFill>
              <a:latin typeface="Calibri"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1338" y="1187450"/>
            <a:ext cx="8112125" cy="5213350"/>
          </a:xfrm>
        </p:spPr>
        <p:txBody>
          <a:bodyPr>
            <a:normAutofit lnSpcReduction="10000"/>
          </a:bodyPr>
          <a:lstStyle/>
          <a:p>
            <a:pPr marL="0" indent="0" algn="ctr" eaLnBrk="1" hangingPunct="1">
              <a:lnSpc>
                <a:spcPct val="80000"/>
              </a:lnSpc>
              <a:buFont typeface="Arial" charset="0"/>
              <a:buNone/>
              <a:defRPr/>
            </a:pPr>
            <a:r>
              <a:rPr lang="en-US" sz="2000" i="1" dirty="0">
                <a:latin typeface="Calibri" charset="0"/>
              </a:rPr>
              <a:t>If  two players want to find a solution to a problem or conflict:</a:t>
            </a:r>
          </a:p>
          <a:p>
            <a:pPr marL="0" indent="0" eaLnBrk="1" hangingPunct="1">
              <a:lnSpc>
                <a:spcPct val="80000"/>
              </a:lnSpc>
              <a:defRPr/>
            </a:pPr>
            <a:endParaRPr lang="en-US" sz="600" dirty="0">
              <a:latin typeface="Calibri" charset="0"/>
            </a:endParaRPr>
          </a:p>
          <a:p>
            <a:pPr marL="0" indent="0" eaLnBrk="1" hangingPunct="1">
              <a:lnSpc>
                <a:spcPct val="80000"/>
              </a:lnSpc>
              <a:buFont typeface="Arial" charset="0"/>
              <a:buNone/>
              <a:defRPr/>
            </a:pPr>
            <a:r>
              <a:rPr lang="en-US" sz="1800" dirty="0">
                <a:latin typeface="Calibri" charset="0"/>
              </a:rPr>
              <a:t>1. Players place their Mats so they touch at the top and form a </a:t>
            </a:r>
            <a:r>
              <a:rPr lang="en-US" sz="1800" i="1" dirty="0">
                <a:latin typeface="Calibri" charset="0"/>
              </a:rPr>
              <a:t>golden circle of needs</a:t>
            </a:r>
            <a:r>
              <a:rPr lang="en-US" sz="1800" dirty="0">
                <a:latin typeface="Calibri" charset="0"/>
              </a:rPr>
              <a:t>. </a:t>
            </a:r>
          </a:p>
          <a:p>
            <a:pPr marL="0" indent="0" eaLnBrk="1" hangingPunct="1">
              <a:lnSpc>
                <a:spcPct val="80000"/>
              </a:lnSpc>
              <a:defRPr/>
            </a:pPr>
            <a:endParaRPr lang="en-US" sz="1500" dirty="0">
              <a:latin typeface="Calibri" charset="0"/>
            </a:endParaRPr>
          </a:p>
          <a:p>
            <a:pPr marL="0" indent="0" eaLnBrk="1" hangingPunct="1">
              <a:lnSpc>
                <a:spcPct val="80000"/>
              </a:lnSpc>
              <a:buFont typeface="Arial" charset="0"/>
              <a:buNone/>
              <a:defRPr/>
            </a:pPr>
            <a:endParaRPr lang="en-US" sz="1500" dirty="0">
              <a:latin typeface="Calibri" charset="0"/>
            </a:endParaRPr>
          </a:p>
          <a:p>
            <a:pPr marL="0" indent="0" eaLnBrk="1" hangingPunct="1">
              <a:lnSpc>
                <a:spcPct val="80000"/>
              </a:lnSpc>
              <a:defRPr/>
            </a:pPr>
            <a:endParaRPr lang="en-US" sz="1500" dirty="0">
              <a:latin typeface="Calibri" charset="0"/>
            </a:endParaRPr>
          </a:p>
          <a:p>
            <a:pPr marL="0" indent="0" eaLnBrk="1" hangingPunct="1">
              <a:lnSpc>
                <a:spcPct val="80000"/>
              </a:lnSpc>
              <a:defRPr/>
            </a:pPr>
            <a:endParaRPr lang="en-US" sz="1500" dirty="0">
              <a:latin typeface="Calibri" charset="0"/>
            </a:endParaRPr>
          </a:p>
          <a:p>
            <a:pPr marL="0" indent="0" eaLnBrk="1" hangingPunct="1">
              <a:lnSpc>
                <a:spcPct val="80000"/>
              </a:lnSpc>
              <a:defRPr/>
            </a:pPr>
            <a:endParaRPr lang="en-US" sz="1500" dirty="0">
              <a:latin typeface="Calibri" charset="0"/>
            </a:endParaRPr>
          </a:p>
          <a:p>
            <a:pPr marL="0" indent="0" eaLnBrk="1" hangingPunct="1">
              <a:lnSpc>
                <a:spcPct val="80000"/>
              </a:lnSpc>
              <a:defRPr/>
            </a:pPr>
            <a:endParaRPr lang="en-US" sz="1500" dirty="0">
              <a:latin typeface="Calibri" charset="0"/>
            </a:endParaRPr>
          </a:p>
          <a:p>
            <a:pPr marL="0" indent="0" eaLnBrk="1" hangingPunct="1">
              <a:lnSpc>
                <a:spcPct val="80000"/>
              </a:lnSpc>
              <a:defRPr/>
            </a:pPr>
            <a:endParaRPr lang="en-US" sz="1500" dirty="0">
              <a:latin typeface="Calibri" charset="0"/>
            </a:endParaRPr>
          </a:p>
          <a:p>
            <a:pPr marL="0" indent="0" eaLnBrk="1" hangingPunct="1">
              <a:lnSpc>
                <a:spcPct val="80000"/>
              </a:lnSpc>
              <a:defRPr/>
            </a:pPr>
            <a:endParaRPr lang="en-US" sz="1500" dirty="0">
              <a:latin typeface="Calibri" charset="0"/>
            </a:endParaRPr>
          </a:p>
          <a:p>
            <a:pPr marL="0" indent="0" eaLnBrk="1" hangingPunct="1">
              <a:lnSpc>
                <a:spcPct val="80000"/>
              </a:lnSpc>
              <a:defRPr/>
            </a:pPr>
            <a:endParaRPr lang="en-US" sz="1500" dirty="0">
              <a:latin typeface="Calibri" charset="0"/>
            </a:endParaRPr>
          </a:p>
          <a:p>
            <a:pPr marL="0" indent="0" eaLnBrk="1" hangingPunct="1">
              <a:lnSpc>
                <a:spcPct val="80000"/>
              </a:lnSpc>
              <a:buFont typeface="Arial" charset="0"/>
              <a:buNone/>
              <a:defRPr/>
            </a:pPr>
            <a:endParaRPr lang="en-US" sz="1500" dirty="0">
              <a:latin typeface="Calibri" charset="0"/>
            </a:endParaRPr>
          </a:p>
          <a:p>
            <a:pPr marL="0" indent="0" eaLnBrk="1" hangingPunct="1">
              <a:lnSpc>
                <a:spcPct val="80000"/>
              </a:lnSpc>
              <a:buFont typeface="Arial" charset="0"/>
              <a:buNone/>
              <a:defRPr/>
            </a:pPr>
            <a:endParaRPr lang="en-US" sz="1500" dirty="0">
              <a:latin typeface="Calibri" charset="0"/>
            </a:endParaRPr>
          </a:p>
          <a:p>
            <a:pPr marL="0" indent="0" eaLnBrk="1" hangingPunct="1">
              <a:lnSpc>
                <a:spcPct val="80000"/>
              </a:lnSpc>
              <a:spcAft>
                <a:spcPts val="1200"/>
              </a:spcAft>
              <a:defRPr/>
            </a:pPr>
            <a:endParaRPr lang="en-US" sz="1500" dirty="0">
              <a:latin typeface="Calibri" charset="0"/>
            </a:endParaRPr>
          </a:p>
          <a:p>
            <a:pPr marL="0" indent="0" eaLnBrk="1" hangingPunct="1">
              <a:lnSpc>
                <a:spcPct val="80000"/>
              </a:lnSpc>
              <a:spcAft>
                <a:spcPts val="1200"/>
              </a:spcAft>
              <a:buFont typeface="Arial" charset="0"/>
              <a:buNone/>
              <a:defRPr/>
            </a:pPr>
            <a:endParaRPr lang="en-US" sz="1800" dirty="0">
              <a:latin typeface="Calibri" charset="0"/>
            </a:endParaRPr>
          </a:p>
          <a:p>
            <a:pPr marL="0" indent="0" eaLnBrk="1" hangingPunct="1">
              <a:lnSpc>
                <a:spcPct val="80000"/>
              </a:lnSpc>
              <a:spcAft>
                <a:spcPts val="1200"/>
              </a:spcAft>
              <a:buFont typeface="Arial" charset="0"/>
              <a:buNone/>
              <a:defRPr/>
            </a:pPr>
            <a:r>
              <a:rPr lang="en-US" sz="1800" dirty="0">
                <a:latin typeface="Calibri" charset="0"/>
              </a:rPr>
              <a:t>2. Players consider all the needs in the circle.</a:t>
            </a:r>
          </a:p>
          <a:p>
            <a:pPr marL="0" indent="0" eaLnBrk="1" hangingPunct="1">
              <a:lnSpc>
                <a:spcPct val="80000"/>
              </a:lnSpc>
              <a:spcAft>
                <a:spcPts val="1200"/>
              </a:spcAft>
              <a:buFont typeface="Arial" charset="0"/>
              <a:buNone/>
              <a:defRPr/>
            </a:pPr>
            <a:r>
              <a:rPr lang="en-US" sz="1800" dirty="0">
                <a:latin typeface="Calibri" charset="0"/>
              </a:rPr>
              <a:t>3. Players ask the </a:t>
            </a:r>
            <a:r>
              <a:rPr lang="en-US" sz="1800" i="1" dirty="0">
                <a:latin typeface="Calibri" charset="0"/>
              </a:rPr>
              <a:t>Problem-Solving Question: </a:t>
            </a:r>
          </a:p>
          <a:p>
            <a:pPr marL="0" indent="0" algn="ctr" eaLnBrk="1" hangingPunct="1">
              <a:lnSpc>
                <a:spcPct val="80000"/>
              </a:lnSpc>
              <a:spcAft>
                <a:spcPts val="1200"/>
              </a:spcAft>
              <a:buFont typeface="Arial" charset="0"/>
              <a:buNone/>
              <a:defRPr/>
            </a:pPr>
            <a:r>
              <a:rPr lang="en-US" sz="1800" b="1" i="1" dirty="0">
                <a:solidFill>
                  <a:srgbClr val="000000"/>
                </a:solidFill>
                <a:latin typeface="Calibri" charset="0"/>
              </a:rPr>
              <a:t>What can we do that will address all the Needs?</a:t>
            </a:r>
          </a:p>
          <a:p>
            <a:pPr marL="0" indent="0" eaLnBrk="1" hangingPunct="1">
              <a:lnSpc>
                <a:spcPct val="80000"/>
              </a:lnSpc>
              <a:defRPr/>
            </a:pPr>
            <a:endParaRPr lang="en-US" sz="2700" dirty="0">
              <a:latin typeface="Calibri" charset="0"/>
            </a:endParaRPr>
          </a:p>
        </p:txBody>
      </p:sp>
      <p:pic>
        <p:nvPicPr>
          <p:cNvPr id="4" name="Content Placeholder 3" descr="2741933525_42e09ea714_m.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046288" y="1943100"/>
            <a:ext cx="4506912" cy="2540000"/>
          </a:xfrm>
          <a:prstGeom prst="rect">
            <a:avLst/>
          </a:prstGeom>
          <a:noFill/>
          <a:ln>
            <a:noFill/>
          </a:ln>
          <a:effectLst>
            <a:outerShdw blurRad="63500" dist="38100" dir="2700000" rotWithShape="0">
              <a:srgbClr val="000000">
                <a:alpha val="42999"/>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7107" name="Slide Number Placeholder 1"/>
          <p:cNvSpPr>
            <a:spLocks noGrp="1"/>
          </p:cNvSpPr>
          <p:nvPr>
            <p:ph type="sldNum" sz="quarter" idx="12"/>
          </p:nvPr>
        </p:nvSpPr>
        <p:spPr bwMode="auto">
          <a:xfrm>
            <a:off x="6553200" y="6200775"/>
            <a:ext cx="21336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246C7098-B1B6-1D41-90CE-E42DC3251242}" type="slidenum">
              <a:rPr lang="en-US" sz="1200">
                <a:solidFill>
                  <a:srgbClr val="898989"/>
                </a:solidFill>
                <a:latin typeface="Calibri" charset="0"/>
              </a:rPr>
              <a:pPr eaLnBrk="1" hangingPunct="1"/>
              <a:t>23</a:t>
            </a:fld>
            <a:endParaRPr lang="en-US" sz="1200">
              <a:solidFill>
                <a:srgbClr val="898989"/>
              </a:solidFill>
              <a:latin typeface="Calibri" charset="0"/>
            </a:endParaRPr>
          </a:p>
        </p:txBody>
      </p:sp>
      <p:sp>
        <p:nvSpPr>
          <p:cNvPr id="47108" name="TextBox 1"/>
          <p:cNvSpPr txBox="1">
            <a:spLocks noChangeArrowheads="1"/>
          </p:cNvSpPr>
          <p:nvPr/>
        </p:nvSpPr>
        <p:spPr bwMode="auto">
          <a:xfrm>
            <a:off x="531813" y="650875"/>
            <a:ext cx="4389303"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800" b="1" i="1" dirty="0"/>
              <a:t>More on Connecting Conversations </a:t>
            </a:r>
            <a:r>
              <a:rPr lang="en-US" sz="1800" i="1" dirty="0"/>
              <a:t>—</a:t>
            </a:r>
            <a:endParaRPr lang="en-US" sz="18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p:cNvSpPr/>
          <p:nvPr/>
        </p:nvSpPr>
        <p:spPr>
          <a:xfrm>
            <a:off x="2046288" y="565150"/>
            <a:ext cx="4886325" cy="660400"/>
          </a:xfrm>
          <a:prstGeom prst="roundRect">
            <a:avLst/>
          </a:prstGeom>
          <a:solidFill>
            <a:schemeClr val="bg2">
              <a:lumMod val="75000"/>
            </a:scheme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1800"/>
          </a:p>
        </p:txBody>
      </p:sp>
      <p:sp>
        <p:nvSpPr>
          <p:cNvPr id="48130" name="Content Placeholder 4"/>
          <p:cNvSpPr>
            <a:spLocks noGrp="1"/>
          </p:cNvSpPr>
          <p:nvPr>
            <p:ph idx="1"/>
          </p:nvPr>
        </p:nvSpPr>
        <p:spPr>
          <a:xfrm>
            <a:off x="847725" y="1663700"/>
            <a:ext cx="7908925" cy="4335463"/>
          </a:xfrm>
        </p:spPr>
        <p:txBody>
          <a:bodyPr/>
          <a:lstStyle/>
          <a:p>
            <a:pPr marL="0" indent="0" eaLnBrk="1" hangingPunct="1">
              <a:lnSpc>
                <a:spcPct val="90000"/>
              </a:lnSpc>
              <a:buFont typeface="Arial" charset="0"/>
              <a:buNone/>
            </a:pPr>
            <a:r>
              <a:rPr lang="en-US" b="1" dirty="0">
                <a:latin typeface="Calibri" charset="0"/>
              </a:rPr>
              <a:t>D</a:t>
            </a:r>
            <a:r>
              <a:rPr lang="en-US" sz="1800" dirty="0">
                <a:latin typeface="Calibri" charset="0"/>
              </a:rPr>
              <a:t>ETECT that you are angry. </a:t>
            </a:r>
          </a:p>
          <a:p>
            <a:pPr marL="0" indent="0" eaLnBrk="1" hangingPunct="1">
              <a:lnSpc>
                <a:spcPct val="90000"/>
              </a:lnSpc>
              <a:buFont typeface="Arial" charset="0"/>
              <a:buNone/>
            </a:pPr>
            <a:r>
              <a:rPr lang="en-US" sz="1600" dirty="0">
                <a:latin typeface="Calibri" charset="0"/>
              </a:rPr>
              <a:t>	NOTICE the sensations in your body:  </a:t>
            </a:r>
          </a:p>
          <a:p>
            <a:pPr marL="0" indent="0" eaLnBrk="1" hangingPunct="1">
              <a:lnSpc>
                <a:spcPct val="90000"/>
              </a:lnSpc>
              <a:buFont typeface="Arial" charset="0"/>
              <a:buNone/>
            </a:pPr>
            <a:r>
              <a:rPr lang="en-US" sz="1600" dirty="0">
                <a:latin typeface="Calibri" charset="0"/>
              </a:rPr>
              <a:t>	Are you feeling heat anywhere? ... Tense shoulders? ... Tight gut? ... Clenched jaw?</a:t>
            </a:r>
          </a:p>
          <a:p>
            <a:pPr marL="0" indent="0" eaLnBrk="1" hangingPunct="1">
              <a:lnSpc>
                <a:spcPct val="90000"/>
              </a:lnSpc>
              <a:buFont typeface="Arial" charset="0"/>
              <a:buNone/>
            </a:pPr>
            <a:endParaRPr lang="en-US" sz="1600" dirty="0">
              <a:latin typeface="Calibri" charset="0"/>
            </a:endParaRPr>
          </a:p>
          <a:p>
            <a:pPr marL="0" indent="0" eaLnBrk="1" hangingPunct="1">
              <a:lnSpc>
                <a:spcPct val="90000"/>
              </a:lnSpc>
              <a:buFont typeface="Arial" charset="0"/>
              <a:buNone/>
            </a:pPr>
            <a:r>
              <a:rPr lang="en-US" b="1" dirty="0">
                <a:latin typeface="Calibri" charset="0"/>
              </a:rPr>
              <a:t>E</a:t>
            </a:r>
            <a:r>
              <a:rPr lang="en-US" sz="1600" dirty="0">
                <a:latin typeface="Calibri" charset="0"/>
              </a:rPr>
              <a:t>XAMINE </a:t>
            </a:r>
            <a:r>
              <a:rPr lang="ja-JP" altLang="en-US" sz="1600" dirty="0">
                <a:latin typeface="Calibri" charset="0"/>
              </a:rPr>
              <a:t>“</a:t>
            </a:r>
            <a:r>
              <a:rPr lang="en-US" altLang="ja-JP" sz="1600" dirty="0">
                <a:latin typeface="Calibri" charset="0"/>
              </a:rPr>
              <a:t>should</a:t>
            </a:r>
            <a:r>
              <a:rPr lang="ja-JP" altLang="en-US" sz="1600" dirty="0">
                <a:latin typeface="Calibri" charset="0"/>
              </a:rPr>
              <a:t>”</a:t>
            </a:r>
            <a:r>
              <a:rPr lang="en-US" altLang="ja-JP" sz="1600" dirty="0">
                <a:latin typeface="Calibri" charset="0"/>
              </a:rPr>
              <a:t> thoughts. </a:t>
            </a:r>
          </a:p>
          <a:p>
            <a:pPr marL="0" indent="0" eaLnBrk="1" hangingPunct="1">
              <a:lnSpc>
                <a:spcPct val="90000"/>
              </a:lnSpc>
              <a:buFont typeface="Arial" charset="0"/>
              <a:buNone/>
            </a:pPr>
            <a:r>
              <a:rPr lang="en-US" sz="1600" dirty="0">
                <a:latin typeface="Calibri" charset="0"/>
              </a:rPr>
              <a:t>	When we entertain </a:t>
            </a:r>
            <a:r>
              <a:rPr lang="ja-JP" altLang="en-US" sz="1600" dirty="0">
                <a:latin typeface="Calibri" charset="0"/>
              </a:rPr>
              <a:t>“</a:t>
            </a:r>
            <a:r>
              <a:rPr lang="en-US" altLang="ja-JP" sz="1600" dirty="0">
                <a:latin typeface="Calibri" charset="0"/>
              </a:rPr>
              <a:t>should</a:t>
            </a:r>
            <a:r>
              <a:rPr lang="ja-JP" altLang="en-US" sz="1600" dirty="0">
                <a:latin typeface="Calibri" charset="0"/>
              </a:rPr>
              <a:t>”</a:t>
            </a:r>
            <a:r>
              <a:rPr lang="en-US" altLang="ja-JP" sz="1600" dirty="0">
                <a:latin typeface="Calibri" charset="0"/>
              </a:rPr>
              <a:t> thoughts, we feel angry.</a:t>
            </a:r>
          </a:p>
          <a:p>
            <a:pPr marL="0" indent="0" eaLnBrk="1" hangingPunct="1">
              <a:lnSpc>
                <a:spcPct val="90000"/>
              </a:lnSpc>
              <a:buFont typeface="Arial" charset="0"/>
              <a:buNone/>
            </a:pPr>
            <a:r>
              <a:rPr lang="en-US" sz="1600" dirty="0">
                <a:latin typeface="Calibri" charset="0"/>
              </a:rPr>
              <a:t>	While situations may trigger our anger, </a:t>
            </a:r>
            <a:r>
              <a:rPr lang="ja-JP" altLang="en-US" sz="1600" dirty="0">
                <a:latin typeface="Calibri" charset="0"/>
              </a:rPr>
              <a:t>“</a:t>
            </a:r>
            <a:r>
              <a:rPr lang="en-US" altLang="ja-JP" sz="1600" dirty="0">
                <a:latin typeface="Calibri" charset="0"/>
              </a:rPr>
              <a:t>should</a:t>
            </a:r>
            <a:r>
              <a:rPr lang="ja-JP" altLang="en-US" sz="1600" dirty="0">
                <a:latin typeface="Calibri" charset="0"/>
              </a:rPr>
              <a:t>”</a:t>
            </a:r>
            <a:r>
              <a:rPr lang="en-US" altLang="ja-JP" sz="1600" dirty="0">
                <a:latin typeface="Calibri" charset="0"/>
              </a:rPr>
              <a:t> thinking is the root cause.</a:t>
            </a:r>
          </a:p>
          <a:p>
            <a:pPr marL="0" indent="0" eaLnBrk="1" hangingPunct="1">
              <a:lnSpc>
                <a:spcPct val="90000"/>
              </a:lnSpc>
              <a:buFont typeface="Arial" charset="0"/>
              <a:buNone/>
            </a:pPr>
            <a:r>
              <a:rPr lang="en-US" sz="1600" dirty="0">
                <a:latin typeface="Calibri" charset="0"/>
              </a:rPr>
              <a:t>	Examine </a:t>
            </a:r>
            <a:r>
              <a:rPr lang="ja-JP" altLang="en-US" sz="1600" dirty="0">
                <a:latin typeface="Calibri" charset="0"/>
              </a:rPr>
              <a:t>“</a:t>
            </a:r>
            <a:r>
              <a:rPr lang="en-US" altLang="ja-JP" sz="1600" dirty="0">
                <a:latin typeface="Calibri" charset="0"/>
              </a:rPr>
              <a:t>should</a:t>
            </a:r>
            <a:r>
              <a:rPr lang="ja-JP" altLang="en-US" sz="1600" dirty="0">
                <a:latin typeface="Calibri" charset="0"/>
              </a:rPr>
              <a:t>”</a:t>
            </a:r>
            <a:r>
              <a:rPr lang="en-US" altLang="ja-JP" sz="1600" dirty="0">
                <a:latin typeface="Calibri" charset="0"/>
              </a:rPr>
              <a:t> thoughts by writing them down:</a:t>
            </a:r>
          </a:p>
          <a:p>
            <a:pPr marL="0" indent="0" eaLnBrk="1" hangingPunct="1">
              <a:lnSpc>
                <a:spcPct val="90000"/>
              </a:lnSpc>
              <a:buFont typeface="Arial" charset="0"/>
              <a:buNone/>
            </a:pPr>
            <a:r>
              <a:rPr lang="en-US" sz="1600" dirty="0">
                <a:latin typeface="Calibri" charset="0"/>
              </a:rPr>
              <a:t>	</a:t>
            </a:r>
            <a:r>
              <a:rPr lang="en-US" sz="1600" i="1" dirty="0">
                <a:latin typeface="Calibri" charset="0"/>
              </a:rPr>
              <a:t>He should listen to me. ... I shouldn’t</a:t>
            </a:r>
            <a:r>
              <a:rPr lang="en-US" altLang="ja-JP" sz="1600" i="1" dirty="0">
                <a:latin typeface="Calibri" charset="0"/>
              </a:rPr>
              <a:t> have said that. ... They shouldn’t exclude. ...</a:t>
            </a:r>
          </a:p>
          <a:p>
            <a:pPr marL="0" indent="0" eaLnBrk="1" hangingPunct="1">
              <a:lnSpc>
                <a:spcPct val="90000"/>
              </a:lnSpc>
              <a:buFont typeface="Arial" charset="0"/>
              <a:buNone/>
            </a:pPr>
            <a:r>
              <a:rPr lang="en-US" b="1" dirty="0">
                <a:latin typeface="Calibri" charset="0"/>
              </a:rPr>
              <a:t>F</a:t>
            </a:r>
            <a:r>
              <a:rPr lang="en-US" sz="1600" dirty="0">
                <a:latin typeface="Calibri" charset="0"/>
              </a:rPr>
              <a:t>OCUS on shifting your energy.</a:t>
            </a:r>
            <a:endParaRPr lang="en-US" sz="1600" i="1" dirty="0">
              <a:latin typeface="Calibri" charset="0"/>
            </a:endParaRPr>
          </a:p>
          <a:p>
            <a:pPr marL="0" indent="0" eaLnBrk="1" hangingPunct="1">
              <a:lnSpc>
                <a:spcPct val="90000"/>
              </a:lnSpc>
              <a:buFont typeface="Arial" charset="0"/>
              <a:buNone/>
            </a:pPr>
            <a:r>
              <a:rPr lang="en-US" sz="1600" dirty="0">
                <a:latin typeface="Calibri" charset="0"/>
              </a:rPr>
              <a:t>	TAKE YOUR TEMP on the Feeling Thermometer.</a:t>
            </a:r>
          </a:p>
          <a:p>
            <a:pPr marL="0" indent="0" eaLnBrk="1" hangingPunct="1">
              <a:lnSpc>
                <a:spcPct val="90000"/>
              </a:lnSpc>
              <a:buFont typeface="Arial" charset="0"/>
              <a:buNone/>
            </a:pPr>
            <a:r>
              <a:rPr lang="en-US" sz="1600" dirty="0">
                <a:latin typeface="Calibri" charset="0"/>
              </a:rPr>
              <a:t>	If you are out on the edge or off the Map, ask someone for support or do a self-calming 	movement activity. </a:t>
            </a:r>
            <a:r>
              <a:rPr lang="en-US" sz="1600" dirty="0">
                <a:solidFill>
                  <a:srgbClr val="3366FF"/>
                </a:solidFill>
                <a:latin typeface="Calibri" charset="0"/>
              </a:rPr>
              <a:t>(See Energy Shift to Calm Alert pp. 30–31.)</a:t>
            </a:r>
          </a:p>
          <a:p>
            <a:pPr marL="0" indent="0" eaLnBrk="1" hangingPunct="1">
              <a:lnSpc>
                <a:spcPct val="90000"/>
              </a:lnSpc>
              <a:buFont typeface="Arial" charset="0"/>
              <a:buNone/>
            </a:pPr>
            <a:endParaRPr lang="en-US" sz="1600" dirty="0">
              <a:solidFill>
                <a:srgbClr val="3366FF"/>
              </a:solidFill>
              <a:latin typeface="Calibri" charset="0"/>
            </a:endParaRPr>
          </a:p>
          <a:p>
            <a:pPr marL="0" indent="0" eaLnBrk="1" hangingPunct="1">
              <a:lnSpc>
                <a:spcPct val="90000"/>
              </a:lnSpc>
              <a:buFont typeface="Arial" charset="0"/>
              <a:buNone/>
            </a:pPr>
            <a:endParaRPr lang="en-US" sz="1600" dirty="0">
              <a:latin typeface="Calibri" charset="0"/>
            </a:endParaRPr>
          </a:p>
          <a:p>
            <a:pPr marL="0" indent="0" eaLnBrk="1" hangingPunct="1">
              <a:lnSpc>
                <a:spcPct val="90000"/>
              </a:lnSpc>
              <a:buFont typeface="Arial" charset="0"/>
              <a:buNone/>
            </a:pPr>
            <a:endParaRPr lang="en-US" sz="1600" dirty="0">
              <a:latin typeface="Calibri" charset="0"/>
            </a:endParaRPr>
          </a:p>
          <a:p>
            <a:pPr marL="0" indent="0" algn="ctr" eaLnBrk="1" hangingPunct="1">
              <a:lnSpc>
                <a:spcPct val="90000"/>
              </a:lnSpc>
              <a:buFont typeface="Arial" charset="0"/>
              <a:buNone/>
            </a:pPr>
            <a:endParaRPr lang="en-US" sz="1900" dirty="0">
              <a:latin typeface="Calibri" charset="0"/>
            </a:endParaRPr>
          </a:p>
          <a:p>
            <a:pPr marL="0" indent="0" algn="ctr" eaLnBrk="1" hangingPunct="1">
              <a:lnSpc>
                <a:spcPct val="90000"/>
              </a:lnSpc>
              <a:buFont typeface="Arial" charset="0"/>
              <a:buNone/>
            </a:pPr>
            <a:endParaRPr lang="en-US" sz="1900" dirty="0">
              <a:latin typeface="Calibri" charset="0"/>
            </a:endParaRPr>
          </a:p>
          <a:p>
            <a:pPr marL="0" indent="0" algn="ctr" eaLnBrk="1" hangingPunct="1">
              <a:lnSpc>
                <a:spcPct val="90000"/>
              </a:lnSpc>
              <a:buFont typeface="Arial" charset="0"/>
              <a:buNone/>
            </a:pPr>
            <a:endParaRPr lang="en-US" sz="1900" dirty="0">
              <a:latin typeface="Calibri" charset="0"/>
            </a:endParaRPr>
          </a:p>
          <a:p>
            <a:pPr marL="0" indent="0" algn="ctr" eaLnBrk="1" hangingPunct="1">
              <a:lnSpc>
                <a:spcPct val="90000"/>
              </a:lnSpc>
              <a:buFont typeface="Arial" charset="0"/>
              <a:buNone/>
            </a:pPr>
            <a:endParaRPr lang="en-US" sz="1900" dirty="0">
              <a:latin typeface="Calibri" charset="0"/>
            </a:endParaRPr>
          </a:p>
          <a:p>
            <a:pPr marL="0" indent="0" algn="ctr" eaLnBrk="1" hangingPunct="1">
              <a:lnSpc>
                <a:spcPct val="90000"/>
              </a:lnSpc>
              <a:buFont typeface="Arial" charset="0"/>
              <a:buNone/>
            </a:pPr>
            <a:endParaRPr lang="en-US" sz="1900" dirty="0">
              <a:latin typeface="Calibri" charset="0"/>
            </a:endParaRPr>
          </a:p>
          <a:p>
            <a:pPr marL="0" indent="0" algn="ctr" eaLnBrk="1" hangingPunct="1">
              <a:lnSpc>
                <a:spcPct val="90000"/>
              </a:lnSpc>
              <a:buFont typeface="Arial" charset="0"/>
              <a:buNone/>
            </a:pPr>
            <a:endParaRPr lang="en-US" sz="1900" dirty="0">
              <a:latin typeface="Calibri" charset="0"/>
            </a:endParaRPr>
          </a:p>
          <a:p>
            <a:pPr marL="0" indent="0" algn="ctr" eaLnBrk="1" hangingPunct="1">
              <a:lnSpc>
                <a:spcPct val="90000"/>
              </a:lnSpc>
              <a:spcAft>
                <a:spcPts val="600"/>
              </a:spcAft>
              <a:buFont typeface="Arial" charset="0"/>
              <a:buNone/>
            </a:pPr>
            <a:endParaRPr lang="en-US" sz="1900" dirty="0">
              <a:latin typeface="Calibri" charset="0"/>
            </a:endParaRPr>
          </a:p>
          <a:p>
            <a:pPr marL="0" indent="0" algn="ctr" eaLnBrk="1" hangingPunct="1">
              <a:lnSpc>
                <a:spcPct val="90000"/>
              </a:lnSpc>
              <a:buFont typeface="Arial" charset="0"/>
              <a:buNone/>
            </a:pPr>
            <a:endParaRPr lang="en-US" sz="1900" dirty="0">
              <a:latin typeface="Calibri" charset="0"/>
            </a:endParaRPr>
          </a:p>
        </p:txBody>
      </p:sp>
      <p:sp>
        <p:nvSpPr>
          <p:cNvPr id="48131" name="Title 2"/>
          <p:cNvSpPr>
            <a:spLocks noGrp="1"/>
          </p:cNvSpPr>
          <p:nvPr>
            <p:ph type="title"/>
          </p:nvPr>
        </p:nvSpPr>
        <p:spPr>
          <a:xfrm>
            <a:off x="1427163" y="492125"/>
            <a:ext cx="6750050" cy="1219200"/>
          </a:xfrm>
        </p:spPr>
        <p:txBody>
          <a:bodyPr/>
          <a:lstStyle/>
          <a:p>
            <a:pPr algn="l" eaLnBrk="1" hangingPunct="1"/>
            <a:r>
              <a:rPr lang="en-US" sz="3600" b="1" i="1">
                <a:latin typeface="Calibri" charset="0"/>
              </a:rPr>
              <a:t>      </a:t>
            </a:r>
            <a:r>
              <a:rPr lang="en-US" sz="3200" b="1" i="1">
                <a:latin typeface="Calibri" charset="0"/>
              </a:rPr>
              <a:t>Game 4:</a:t>
            </a:r>
            <a:r>
              <a:rPr lang="en-US" sz="3200" i="1">
                <a:latin typeface="Calibri" charset="0"/>
              </a:rPr>
              <a:t> D.E.F.U.S.E. Anger</a:t>
            </a:r>
            <a:br>
              <a:rPr lang="en-US" sz="3200" i="1">
                <a:latin typeface="Calibri" charset="0"/>
              </a:rPr>
            </a:br>
            <a:endParaRPr lang="en-US" sz="3200">
              <a:solidFill>
                <a:srgbClr val="E5C451"/>
              </a:solidFill>
              <a:latin typeface="Silom" charset="0"/>
              <a:cs typeface="Silom" charset="0"/>
            </a:endParaRPr>
          </a:p>
        </p:txBody>
      </p:sp>
      <p:sp>
        <p:nvSpPr>
          <p:cNvPr id="48132" name="Slide Number Placeholder 1"/>
          <p:cNvSpPr>
            <a:spLocks noGrp="1"/>
          </p:cNvSpPr>
          <p:nvPr>
            <p:ph type="sldNum" sz="quarter" idx="12"/>
          </p:nvPr>
        </p:nvSpPr>
        <p:spPr bwMode="auto">
          <a:xfrm>
            <a:off x="6553200" y="6200775"/>
            <a:ext cx="21336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9EBD809B-3DF2-EA49-B84F-0B15245BA129}" type="slidenum">
              <a:rPr lang="en-US" sz="1200">
                <a:solidFill>
                  <a:srgbClr val="898989"/>
                </a:solidFill>
                <a:latin typeface="Calibri" charset="0"/>
              </a:rPr>
              <a:pPr eaLnBrk="1" hangingPunct="1"/>
              <a:t>24</a:t>
            </a:fld>
            <a:endParaRPr lang="en-US" sz="1200">
              <a:solidFill>
                <a:srgbClr val="898989"/>
              </a:solidFill>
              <a:latin typeface="Calibri" charset="0"/>
            </a:endParaRPr>
          </a:p>
        </p:txBody>
      </p:sp>
      <p:pic>
        <p:nvPicPr>
          <p:cNvPr id="48133" name="Picture 6" descr="Logo Graphic Alo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763" y="215900"/>
            <a:ext cx="1441450" cy="1447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8134" name="TextBox 1"/>
          <p:cNvSpPr txBox="1">
            <a:spLocks noChangeArrowheads="1"/>
          </p:cNvSpPr>
          <p:nvPr/>
        </p:nvSpPr>
        <p:spPr bwMode="auto">
          <a:xfrm>
            <a:off x="3408363" y="1228725"/>
            <a:ext cx="1733550" cy="366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i="1"/>
              <a:t>(for one player)</a:t>
            </a:r>
            <a:endParaRPr lang="en-US" sz="180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2017713" y="820738"/>
            <a:ext cx="5707062" cy="660400"/>
          </a:xfrm>
          <a:prstGeom prst="roundRect">
            <a:avLst/>
          </a:prstGeom>
          <a:solidFill>
            <a:schemeClr val="bg2">
              <a:lumMod val="75000"/>
            </a:scheme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1800"/>
          </a:p>
        </p:txBody>
      </p:sp>
      <p:sp>
        <p:nvSpPr>
          <p:cNvPr id="49154" name="Content Placeholder 4"/>
          <p:cNvSpPr>
            <a:spLocks noGrp="1"/>
          </p:cNvSpPr>
          <p:nvPr>
            <p:ph idx="1"/>
          </p:nvPr>
        </p:nvSpPr>
        <p:spPr>
          <a:xfrm>
            <a:off x="847725" y="1820863"/>
            <a:ext cx="7908925" cy="4379912"/>
          </a:xfrm>
        </p:spPr>
        <p:txBody>
          <a:bodyPr/>
          <a:lstStyle/>
          <a:p>
            <a:pPr marL="0" indent="0" eaLnBrk="1" hangingPunct="1">
              <a:lnSpc>
                <a:spcPct val="90000"/>
              </a:lnSpc>
              <a:buFont typeface="Arial" charset="0"/>
              <a:buNone/>
            </a:pPr>
            <a:r>
              <a:rPr lang="en-US" b="1">
                <a:latin typeface="Calibri" charset="0"/>
              </a:rPr>
              <a:t>U</a:t>
            </a:r>
            <a:r>
              <a:rPr lang="en-US" sz="1800">
                <a:latin typeface="Calibri" charset="0"/>
              </a:rPr>
              <a:t>NCOVER the NEED behind the anger. </a:t>
            </a:r>
          </a:p>
          <a:p>
            <a:pPr marL="0" indent="0" eaLnBrk="1" hangingPunct="1">
              <a:lnSpc>
                <a:spcPct val="90000"/>
              </a:lnSpc>
              <a:buFont typeface="Arial" charset="0"/>
              <a:buNone/>
            </a:pPr>
            <a:r>
              <a:rPr lang="en-US" sz="1600">
                <a:latin typeface="Calibri" charset="0"/>
              </a:rPr>
              <a:t>	</a:t>
            </a:r>
            <a:r>
              <a:rPr lang="en-US" sz="1800">
                <a:latin typeface="Calibri" charset="0"/>
              </a:rPr>
              <a:t>Each </a:t>
            </a:r>
            <a:r>
              <a:rPr lang="ja-JP" altLang="en-US" sz="1800">
                <a:latin typeface="Calibri" charset="0"/>
              </a:rPr>
              <a:t>“</a:t>
            </a:r>
            <a:r>
              <a:rPr lang="en-US" altLang="ja-JP" sz="1800">
                <a:latin typeface="Calibri" charset="0"/>
              </a:rPr>
              <a:t>should</a:t>
            </a:r>
            <a:r>
              <a:rPr lang="ja-JP" altLang="en-US" sz="1800">
                <a:latin typeface="Calibri" charset="0"/>
              </a:rPr>
              <a:t>”</a:t>
            </a:r>
            <a:r>
              <a:rPr lang="en-US" altLang="ja-JP" sz="1800">
                <a:latin typeface="Calibri" charset="0"/>
              </a:rPr>
              <a:t> thought contains a buried Golden Need. Uncover the Need and 	State the Need.</a:t>
            </a:r>
          </a:p>
          <a:p>
            <a:pPr marL="0" indent="0">
              <a:buFont typeface="Arial" charset="0"/>
              <a:buNone/>
            </a:pPr>
            <a:r>
              <a:rPr lang="en-US" sz="1800">
                <a:latin typeface="Calibri" charset="0"/>
              </a:rPr>
              <a:t>	</a:t>
            </a:r>
            <a:r>
              <a:rPr lang="en-US" sz="1600">
                <a:latin typeface="Calibri" charset="0"/>
              </a:rPr>
              <a:t>For example:</a:t>
            </a:r>
          </a:p>
          <a:p>
            <a:pPr marL="0" indent="0">
              <a:buFont typeface="Arial" charset="0"/>
              <a:buNone/>
            </a:pPr>
            <a:r>
              <a:rPr lang="en-US" sz="1600">
                <a:latin typeface="Calibri" charset="0"/>
              </a:rPr>
              <a:t>	</a:t>
            </a:r>
            <a:r>
              <a:rPr lang="ja-JP" altLang="en-US" sz="1600">
                <a:latin typeface="Calibri" charset="0"/>
              </a:rPr>
              <a:t>“</a:t>
            </a:r>
            <a:r>
              <a:rPr lang="en-US" altLang="ja-JP" sz="1400">
                <a:latin typeface="Calibri" charset="0"/>
              </a:rPr>
              <a:t>Should</a:t>
            </a:r>
            <a:r>
              <a:rPr lang="ja-JP" altLang="en-US" sz="1400">
                <a:latin typeface="Calibri" charset="0"/>
              </a:rPr>
              <a:t>”</a:t>
            </a:r>
            <a:r>
              <a:rPr lang="en-US" altLang="ja-JP" sz="1400">
                <a:latin typeface="Calibri" charset="0"/>
              </a:rPr>
              <a:t> thought: </a:t>
            </a:r>
            <a:r>
              <a:rPr lang="en-US" altLang="ja-JP" sz="1400" i="1">
                <a:latin typeface="Calibri" charset="0"/>
              </a:rPr>
              <a:t>He should listen to me. </a:t>
            </a:r>
            <a:r>
              <a:rPr lang="en-US" altLang="ja-JP" sz="1400">
                <a:latin typeface="Calibri" charset="0"/>
              </a:rPr>
              <a:t>|</a:t>
            </a:r>
            <a:r>
              <a:rPr lang="en-US" altLang="ja-JP" sz="1400" i="1">
                <a:latin typeface="Calibri" charset="0"/>
              </a:rPr>
              <a:t> </a:t>
            </a:r>
            <a:r>
              <a:rPr lang="en-US" altLang="ja-JP" sz="1400">
                <a:latin typeface="Calibri" charset="0"/>
              </a:rPr>
              <a:t>State the Need:  </a:t>
            </a:r>
            <a:r>
              <a:rPr lang="en-US" altLang="ja-JP" sz="1400" i="1">
                <a:latin typeface="Calibri" charset="0"/>
              </a:rPr>
              <a:t>I want to BE HEARD.</a:t>
            </a:r>
          </a:p>
          <a:p>
            <a:pPr marL="0" indent="0">
              <a:buFont typeface="Arial" charset="0"/>
              <a:buNone/>
            </a:pPr>
            <a:r>
              <a:rPr lang="en-US" sz="1400">
                <a:latin typeface="Calibri" charset="0"/>
              </a:rPr>
              <a:t>	</a:t>
            </a:r>
            <a:r>
              <a:rPr lang="ja-JP" altLang="en-US" sz="1400">
                <a:latin typeface="Calibri" charset="0"/>
              </a:rPr>
              <a:t>“</a:t>
            </a:r>
            <a:r>
              <a:rPr lang="en-US" altLang="ja-JP" sz="1400">
                <a:latin typeface="Calibri" charset="0"/>
              </a:rPr>
              <a:t>Should</a:t>
            </a:r>
            <a:r>
              <a:rPr lang="ja-JP" altLang="en-US" sz="1400">
                <a:latin typeface="Calibri" charset="0"/>
              </a:rPr>
              <a:t>”</a:t>
            </a:r>
            <a:r>
              <a:rPr lang="en-US" altLang="ja-JP" sz="1400">
                <a:latin typeface="Calibri" charset="0"/>
              </a:rPr>
              <a:t> thought: </a:t>
            </a:r>
            <a:r>
              <a:rPr lang="en-US" altLang="ja-JP" sz="1400" i="1">
                <a:latin typeface="Calibri" charset="0"/>
              </a:rPr>
              <a:t>She shouldn</a:t>
            </a:r>
            <a:r>
              <a:rPr lang="ja-JP" altLang="en-US" sz="1400" i="1">
                <a:latin typeface="Calibri" charset="0"/>
              </a:rPr>
              <a:t>’</a:t>
            </a:r>
            <a:r>
              <a:rPr lang="en-US" altLang="ja-JP" sz="1400" i="1">
                <a:latin typeface="Calibri" charset="0"/>
              </a:rPr>
              <a:t>t call people names</a:t>
            </a:r>
            <a:r>
              <a:rPr lang="en-US" altLang="ja-JP" sz="1400">
                <a:latin typeface="Calibri" charset="0"/>
              </a:rPr>
              <a:t>. |</a:t>
            </a:r>
            <a:r>
              <a:rPr lang="en-US" altLang="ja-JP" sz="1400" i="1">
                <a:latin typeface="Calibri" charset="0"/>
              </a:rPr>
              <a:t> </a:t>
            </a:r>
            <a:r>
              <a:rPr lang="en-US" altLang="ja-JP" sz="1400">
                <a:latin typeface="Calibri" charset="0"/>
              </a:rPr>
              <a:t>State the Need:  </a:t>
            </a:r>
            <a:r>
              <a:rPr lang="en-US" altLang="ja-JP" sz="1400" i="1">
                <a:latin typeface="Calibri" charset="0"/>
              </a:rPr>
              <a:t>I want RESPECT for all people.</a:t>
            </a:r>
          </a:p>
          <a:p>
            <a:pPr marL="0" indent="0">
              <a:buFont typeface="Arial" charset="0"/>
              <a:buNone/>
            </a:pPr>
            <a:r>
              <a:rPr lang="en-US" b="1">
                <a:latin typeface="Calibri" charset="0"/>
              </a:rPr>
              <a:t>S</a:t>
            </a:r>
            <a:r>
              <a:rPr lang="en-US" sz="2000">
                <a:latin typeface="Calibri" charset="0"/>
              </a:rPr>
              <a:t>IT </a:t>
            </a:r>
            <a:r>
              <a:rPr lang="en-US" sz="1800">
                <a:latin typeface="Calibri" charset="0"/>
              </a:rPr>
              <a:t>quietly for at least one minute, holding the Need Card(s) that you discovered. Notice how important the Need or Needs are to you. </a:t>
            </a:r>
          </a:p>
          <a:p>
            <a:pPr marL="0" indent="0">
              <a:buFont typeface="Arial" charset="0"/>
              <a:buNone/>
            </a:pPr>
            <a:r>
              <a:rPr lang="en-US" b="1">
                <a:latin typeface="Calibri" charset="0"/>
              </a:rPr>
              <a:t>E</a:t>
            </a:r>
            <a:r>
              <a:rPr lang="en-US" sz="1800">
                <a:latin typeface="Calibri" charset="0"/>
              </a:rPr>
              <a:t>XPLORE possible actions you can take to meet your need(s).</a:t>
            </a:r>
          </a:p>
          <a:p>
            <a:pPr marL="0" indent="0" algn="ctr">
              <a:buFont typeface="Arial" charset="0"/>
              <a:buNone/>
            </a:pPr>
            <a:r>
              <a:rPr lang="en-US" sz="1600" i="1">
                <a:latin typeface="Calibri" charset="0"/>
              </a:rPr>
              <a:t>What REQUESTS do you want to make of yourself, or of someone else,</a:t>
            </a:r>
          </a:p>
          <a:p>
            <a:pPr marL="0" indent="0" algn="ctr">
              <a:buFont typeface="Arial" charset="0"/>
              <a:buNone/>
            </a:pPr>
            <a:r>
              <a:rPr lang="en-US" sz="1600" i="1">
                <a:latin typeface="Calibri" charset="0"/>
              </a:rPr>
              <a:t> to help meet these important Needs?</a:t>
            </a:r>
          </a:p>
          <a:p>
            <a:pPr marL="0" indent="0">
              <a:buFont typeface="Arial" charset="0"/>
              <a:buNone/>
            </a:pPr>
            <a:endParaRPr lang="en-US" sz="1600" i="1">
              <a:latin typeface="Calibri" charset="0"/>
            </a:endParaRPr>
          </a:p>
          <a:p>
            <a:pPr marL="0" indent="0">
              <a:buFont typeface="Arial" charset="0"/>
              <a:buNone/>
            </a:pPr>
            <a:r>
              <a:rPr lang="en-US" sz="1600" i="1">
                <a:latin typeface="Calibri" charset="0"/>
              </a:rPr>
              <a:t>.</a:t>
            </a:r>
          </a:p>
          <a:p>
            <a:pPr marL="0" indent="0">
              <a:buFont typeface="Arial" charset="0"/>
              <a:buNone/>
            </a:pPr>
            <a:endParaRPr lang="en-US" sz="2000">
              <a:latin typeface="Calibri" charset="0"/>
            </a:endParaRPr>
          </a:p>
          <a:p>
            <a:pPr marL="0" indent="0">
              <a:buFont typeface="Arial" charset="0"/>
              <a:buNone/>
            </a:pPr>
            <a:endParaRPr lang="en-US" sz="1600">
              <a:latin typeface="Calibri" charset="0"/>
            </a:endParaRPr>
          </a:p>
          <a:p>
            <a:pPr marL="0" indent="0" eaLnBrk="1" hangingPunct="1">
              <a:lnSpc>
                <a:spcPct val="90000"/>
              </a:lnSpc>
              <a:buFont typeface="Arial" charset="0"/>
              <a:buNone/>
            </a:pPr>
            <a:endParaRPr lang="en-US" sz="1600">
              <a:latin typeface="Calibri" charset="0"/>
            </a:endParaRPr>
          </a:p>
          <a:p>
            <a:pPr marL="0" indent="0" eaLnBrk="1" hangingPunct="1">
              <a:lnSpc>
                <a:spcPct val="90000"/>
              </a:lnSpc>
              <a:buFont typeface="Arial" charset="0"/>
              <a:buNone/>
            </a:pPr>
            <a:endParaRPr lang="en-US" sz="1600">
              <a:latin typeface="Calibri" charset="0"/>
            </a:endParaRPr>
          </a:p>
          <a:p>
            <a:pPr marL="0" indent="0" eaLnBrk="1" hangingPunct="1">
              <a:lnSpc>
                <a:spcPct val="90000"/>
              </a:lnSpc>
              <a:buFont typeface="Arial" charset="0"/>
              <a:buNone/>
            </a:pPr>
            <a:endParaRPr lang="en-US" sz="1900">
              <a:latin typeface="Calibri" charset="0"/>
            </a:endParaRPr>
          </a:p>
          <a:p>
            <a:pPr marL="0" indent="0" algn="ctr" eaLnBrk="1" hangingPunct="1">
              <a:lnSpc>
                <a:spcPct val="90000"/>
              </a:lnSpc>
              <a:buFont typeface="Arial" charset="0"/>
              <a:buNone/>
            </a:pPr>
            <a:endParaRPr lang="en-US" sz="1900">
              <a:latin typeface="Calibri" charset="0"/>
            </a:endParaRPr>
          </a:p>
          <a:p>
            <a:pPr marL="0" indent="0" algn="ctr" eaLnBrk="1" hangingPunct="1">
              <a:lnSpc>
                <a:spcPct val="90000"/>
              </a:lnSpc>
              <a:buFont typeface="Arial" charset="0"/>
              <a:buNone/>
            </a:pPr>
            <a:endParaRPr lang="en-US" sz="1900">
              <a:latin typeface="Calibri" charset="0"/>
            </a:endParaRPr>
          </a:p>
          <a:p>
            <a:pPr marL="0" indent="0" algn="ctr" eaLnBrk="1" hangingPunct="1">
              <a:lnSpc>
                <a:spcPct val="90000"/>
              </a:lnSpc>
              <a:buFont typeface="Arial" charset="0"/>
              <a:buNone/>
            </a:pPr>
            <a:endParaRPr lang="en-US" sz="1900">
              <a:latin typeface="Calibri" charset="0"/>
            </a:endParaRPr>
          </a:p>
          <a:p>
            <a:pPr marL="0" indent="0" algn="ctr" eaLnBrk="1" hangingPunct="1">
              <a:lnSpc>
                <a:spcPct val="90000"/>
              </a:lnSpc>
              <a:buFont typeface="Arial" charset="0"/>
              <a:buNone/>
            </a:pPr>
            <a:endParaRPr lang="en-US" sz="1900">
              <a:latin typeface="Calibri" charset="0"/>
            </a:endParaRPr>
          </a:p>
          <a:p>
            <a:pPr marL="0" indent="0" algn="ctr" eaLnBrk="1" hangingPunct="1">
              <a:lnSpc>
                <a:spcPct val="90000"/>
              </a:lnSpc>
              <a:buFont typeface="Arial" charset="0"/>
              <a:buNone/>
            </a:pPr>
            <a:endParaRPr lang="en-US" sz="1900">
              <a:latin typeface="Calibri" charset="0"/>
            </a:endParaRPr>
          </a:p>
          <a:p>
            <a:pPr marL="0" indent="0" algn="ctr" eaLnBrk="1" hangingPunct="1">
              <a:lnSpc>
                <a:spcPct val="90000"/>
              </a:lnSpc>
              <a:buFont typeface="Arial" charset="0"/>
              <a:buNone/>
            </a:pPr>
            <a:endParaRPr lang="en-US" sz="1900">
              <a:latin typeface="Calibri" charset="0"/>
            </a:endParaRPr>
          </a:p>
          <a:p>
            <a:pPr marL="0" indent="0" algn="ctr" eaLnBrk="1" hangingPunct="1">
              <a:lnSpc>
                <a:spcPct val="90000"/>
              </a:lnSpc>
              <a:buFont typeface="Arial" charset="0"/>
              <a:buNone/>
            </a:pPr>
            <a:endParaRPr lang="en-US" sz="1900">
              <a:latin typeface="Calibri" charset="0"/>
            </a:endParaRPr>
          </a:p>
          <a:p>
            <a:pPr marL="0" indent="0" algn="ctr" eaLnBrk="1" hangingPunct="1">
              <a:lnSpc>
                <a:spcPct val="90000"/>
              </a:lnSpc>
              <a:spcAft>
                <a:spcPts val="600"/>
              </a:spcAft>
              <a:buFont typeface="Arial" charset="0"/>
              <a:buNone/>
            </a:pPr>
            <a:endParaRPr lang="en-US" sz="1900">
              <a:latin typeface="Calibri" charset="0"/>
            </a:endParaRPr>
          </a:p>
          <a:p>
            <a:pPr marL="0" indent="0" algn="ctr" eaLnBrk="1" hangingPunct="1">
              <a:lnSpc>
                <a:spcPct val="90000"/>
              </a:lnSpc>
              <a:spcAft>
                <a:spcPts val="600"/>
              </a:spcAft>
              <a:buFont typeface="Arial" charset="0"/>
              <a:buNone/>
            </a:pPr>
            <a:r>
              <a:rPr lang="en-US" sz="1900">
                <a:latin typeface="Calibri" charset="0"/>
              </a:rPr>
              <a:t>• They each place their Feelings and Needs Cards on their mat. </a:t>
            </a:r>
            <a:r>
              <a:rPr lang="en-US" sz="1400">
                <a:latin typeface="Calibri" charset="0"/>
              </a:rPr>
              <a:t>(Self-Empathy)</a:t>
            </a:r>
          </a:p>
          <a:p>
            <a:pPr marL="0" indent="0" algn="ctr" eaLnBrk="1" hangingPunct="1">
              <a:lnSpc>
                <a:spcPct val="90000"/>
              </a:lnSpc>
              <a:buFont typeface="Arial" charset="0"/>
              <a:buNone/>
            </a:pPr>
            <a:endParaRPr lang="en-US" sz="1900">
              <a:latin typeface="Calibri" charset="0"/>
            </a:endParaRPr>
          </a:p>
        </p:txBody>
      </p:sp>
      <p:sp>
        <p:nvSpPr>
          <p:cNvPr id="49155" name="Title 2"/>
          <p:cNvSpPr>
            <a:spLocks noGrp="1"/>
          </p:cNvSpPr>
          <p:nvPr>
            <p:ph type="title"/>
          </p:nvPr>
        </p:nvSpPr>
        <p:spPr>
          <a:xfrm>
            <a:off x="1427163" y="444500"/>
            <a:ext cx="7018337" cy="1219200"/>
          </a:xfrm>
        </p:spPr>
        <p:txBody>
          <a:bodyPr/>
          <a:lstStyle/>
          <a:p>
            <a:pPr algn="l" eaLnBrk="1" hangingPunct="1"/>
            <a:r>
              <a:rPr lang="en-US" sz="3600" b="1" i="1">
                <a:latin typeface="Calibri" charset="0"/>
              </a:rPr>
              <a:t>      </a:t>
            </a:r>
            <a:r>
              <a:rPr lang="en-US" sz="3200" b="1" i="1">
                <a:latin typeface="Calibri" charset="0"/>
              </a:rPr>
              <a:t>Game 4:</a:t>
            </a:r>
            <a:r>
              <a:rPr lang="en-US" sz="3200" i="1">
                <a:latin typeface="Calibri" charset="0"/>
              </a:rPr>
              <a:t> D.E.F.U.S.E. Anger </a:t>
            </a:r>
            <a:r>
              <a:rPr lang="en-US" sz="2400" i="1">
                <a:latin typeface="Calibri" charset="0"/>
              </a:rPr>
              <a:t>(cont.)</a:t>
            </a:r>
            <a:endParaRPr lang="en-US" sz="2400">
              <a:solidFill>
                <a:srgbClr val="E5C451"/>
              </a:solidFill>
              <a:latin typeface="Silom" charset="0"/>
              <a:cs typeface="Silom" charset="0"/>
            </a:endParaRPr>
          </a:p>
        </p:txBody>
      </p:sp>
      <p:sp>
        <p:nvSpPr>
          <p:cNvPr id="49156" name="Slide Number Placeholder 1"/>
          <p:cNvSpPr>
            <a:spLocks noGrp="1"/>
          </p:cNvSpPr>
          <p:nvPr>
            <p:ph type="sldNum" sz="quarter" idx="12"/>
          </p:nvPr>
        </p:nvSpPr>
        <p:spPr bwMode="auto">
          <a:xfrm>
            <a:off x="6553200" y="6200775"/>
            <a:ext cx="21336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20973908-F3D9-3742-B7B2-C78E58973933}" type="slidenum">
              <a:rPr lang="en-US" sz="1200">
                <a:solidFill>
                  <a:srgbClr val="898989"/>
                </a:solidFill>
                <a:latin typeface="Calibri" charset="0"/>
              </a:rPr>
              <a:pPr eaLnBrk="1" hangingPunct="1"/>
              <a:t>25</a:t>
            </a:fld>
            <a:endParaRPr lang="en-US" sz="1200">
              <a:solidFill>
                <a:srgbClr val="898989"/>
              </a:solidFill>
              <a:latin typeface="Calibri" charset="0"/>
            </a:endParaRPr>
          </a:p>
        </p:txBody>
      </p:sp>
      <p:pic>
        <p:nvPicPr>
          <p:cNvPr id="49157" name="Picture 6" descr="Logo Graphic Alo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763" y="215900"/>
            <a:ext cx="1441450" cy="1447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2017713" y="820738"/>
            <a:ext cx="5707062" cy="660400"/>
          </a:xfrm>
          <a:prstGeom prst="roundRect">
            <a:avLst/>
          </a:prstGeom>
          <a:solidFill>
            <a:schemeClr val="bg2">
              <a:lumMod val="75000"/>
            </a:scheme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1800"/>
          </a:p>
        </p:txBody>
      </p:sp>
      <p:sp>
        <p:nvSpPr>
          <p:cNvPr id="50178" name="Title 2"/>
          <p:cNvSpPr>
            <a:spLocks noGrp="1"/>
          </p:cNvSpPr>
          <p:nvPr>
            <p:ph type="title"/>
          </p:nvPr>
        </p:nvSpPr>
        <p:spPr>
          <a:xfrm>
            <a:off x="1427163" y="531813"/>
            <a:ext cx="7018337" cy="1219200"/>
          </a:xfrm>
        </p:spPr>
        <p:txBody>
          <a:bodyPr/>
          <a:lstStyle/>
          <a:p>
            <a:pPr algn="l" eaLnBrk="1" hangingPunct="1"/>
            <a:r>
              <a:rPr lang="en-US" sz="3600" b="1" i="1" dirty="0">
                <a:latin typeface="Calibri" charset="0"/>
              </a:rPr>
              <a:t>      </a:t>
            </a:r>
            <a:r>
              <a:rPr lang="en-US" sz="3200" b="1" i="1" dirty="0">
                <a:latin typeface="Calibri" charset="0"/>
              </a:rPr>
              <a:t>Game 5:</a:t>
            </a:r>
            <a:r>
              <a:rPr lang="en-US" sz="3200" i="1" dirty="0">
                <a:latin typeface="Calibri" charset="0"/>
              </a:rPr>
              <a:t> Dig for the Gold</a:t>
            </a:r>
            <a:endParaRPr lang="en-US" sz="2400" dirty="0">
              <a:solidFill>
                <a:srgbClr val="E5C451"/>
              </a:solidFill>
              <a:latin typeface="Silom" charset="0"/>
              <a:cs typeface="Silom" charset="0"/>
            </a:endParaRPr>
          </a:p>
        </p:txBody>
      </p:sp>
      <p:sp>
        <p:nvSpPr>
          <p:cNvPr id="50179" name="Slide Number Placeholder 1"/>
          <p:cNvSpPr>
            <a:spLocks noGrp="1"/>
          </p:cNvSpPr>
          <p:nvPr>
            <p:ph type="sldNum" sz="quarter" idx="12"/>
          </p:nvPr>
        </p:nvSpPr>
        <p:spPr bwMode="auto">
          <a:xfrm>
            <a:off x="6553200" y="6200775"/>
            <a:ext cx="21336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974E0835-D00B-5248-9557-09276F74A578}" type="slidenum">
              <a:rPr lang="en-US" sz="1200">
                <a:solidFill>
                  <a:srgbClr val="898989"/>
                </a:solidFill>
                <a:latin typeface="Calibri" charset="0"/>
              </a:rPr>
              <a:pPr eaLnBrk="1" hangingPunct="1"/>
              <a:t>26</a:t>
            </a:fld>
            <a:endParaRPr lang="en-US" sz="1200">
              <a:solidFill>
                <a:srgbClr val="898989"/>
              </a:solidFill>
              <a:latin typeface="Calibri" charset="0"/>
            </a:endParaRPr>
          </a:p>
        </p:txBody>
      </p:sp>
      <p:pic>
        <p:nvPicPr>
          <p:cNvPr id="50180" name="Picture 6" descr="Logo Graphic Alo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763" y="215900"/>
            <a:ext cx="1441450" cy="1447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0181" name="Content Placeholder 1"/>
          <p:cNvSpPr>
            <a:spLocks noGrp="1"/>
          </p:cNvSpPr>
          <p:nvPr>
            <p:ph idx="1"/>
          </p:nvPr>
        </p:nvSpPr>
        <p:spPr>
          <a:xfrm>
            <a:off x="327025" y="1857375"/>
            <a:ext cx="8229600" cy="4748213"/>
          </a:xfrm>
        </p:spPr>
        <p:txBody>
          <a:bodyPr/>
          <a:lstStyle/>
          <a:p>
            <a:pPr marL="0" indent="0" algn="ctr">
              <a:buFont typeface="Arial" charset="0"/>
              <a:buNone/>
            </a:pPr>
            <a:r>
              <a:rPr lang="en-US" sz="2400" b="1" i="1" dirty="0">
                <a:solidFill>
                  <a:srgbClr val="3366FF"/>
                </a:solidFill>
                <a:latin typeface="Calibri" charset="0"/>
              </a:rPr>
              <a:t>When you find yourself in The Fault Zone:</a:t>
            </a:r>
          </a:p>
          <a:p>
            <a:pPr marL="0" indent="0">
              <a:buFont typeface="Arial" charset="0"/>
              <a:buNone/>
            </a:pPr>
            <a:endParaRPr lang="en-US" sz="1800" b="1" dirty="0">
              <a:solidFill>
                <a:srgbClr val="000000"/>
              </a:solidFill>
              <a:latin typeface="Calibri" charset="0"/>
            </a:endParaRPr>
          </a:p>
          <a:p>
            <a:pPr marL="0" indent="0">
              <a:buFont typeface="Arial" charset="0"/>
              <a:buNone/>
            </a:pPr>
            <a:r>
              <a:rPr lang="en-US" sz="1800" b="1" dirty="0">
                <a:solidFill>
                  <a:srgbClr val="000000"/>
                </a:solidFill>
                <a:latin typeface="Calibri" charset="0"/>
              </a:rPr>
              <a:t>Notice how you got there:</a:t>
            </a:r>
          </a:p>
          <a:p>
            <a:pPr marL="0" indent="0">
              <a:buFont typeface="Arial" charset="0"/>
              <a:buNone/>
            </a:pPr>
            <a:r>
              <a:rPr lang="en-US" sz="1800" dirty="0">
                <a:solidFill>
                  <a:srgbClr val="000000"/>
                </a:solidFill>
                <a:latin typeface="Calibri" charset="0"/>
              </a:rPr>
              <a:t>The Choice Cards—</a:t>
            </a:r>
            <a:r>
              <a:rPr lang="en-US" sz="1800" b="1" i="1" dirty="0">
                <a:solidFill>
                  <a:srgbClr val="000000"/>
                </a:solidFill>
                <a:latin typeface="Calibri" charset="0"/>
              </a:rPr>
              <a:t>Complain</a:t>
            </a:r>
            <a:r>
              <a:rPr lang="en-US" sz="1800" dirty="0">
                <a:solidFill>
                  <a:srgbClr val="000000"/>
                </a:solidFill>
                <a:latin typeface="Calibri" charset="0"/>
              </a:rPr>
              <a:t>, </a:t>
            </a:r>
            <a:r>
              <a:rPr lang="en-US" sz="1800" b="1" i="1" dirty="0">
                <a:solidFill>
                  <a:srgbClr val="000000"/>
                </a:solidFill>
                <a:latin typeface="Calibri" charset="0"/>
              </a:rPr>
              <a:t>Blame</a:t>
            </a:r>
            <a:r>
              <a:rPr lang="en-US" sz="1800" dirty="0">
                <a:solidFill>
                  <a:srgbClr val="000000"/>
                </a:solidFill>
                <a:latin typeface="Calibri" charset="0"/>
              </a:rPr>
              <a:t>, </a:t>
            </a:r>
            <a:r>
              <a:rPr lang="en-US" sz="1800" b="1" i="1" dirty="0">
                <a:solidFill>
                  <a:srgbClr val="000000"/>
                </a:solidFill>
                <a:latin typeface="Calibri" charset="0"/>
              </a:rPr>
              <a:t>Label </a:t>
            </a:r>
            <a:r>
              <a:rPr lang="en-US" sz="1800" dirty="0">
                <a:solidFill>
                  <a:srgbClr val="000000"/>
                </a:solidFill>
                <a:latin typeface="Calibri" charset="0"/>
              </a:rPr>
              <a:t>and </a:t>
            </a:r>
            <a:r>
              <a:rPr lang="en-US" sz="1800" b="1" i="1" dirty="0">
                <a:solidFill>
                  <a:srgbClr val="000000"/>
                </a:solidFill>
                <a:latin typeface="Calibri" charset="0"/>
              </a:rPr>
              <a:t>Demand</a:t>
            </a:r>
            <a:r>
              <a:rPr lang="en-US" sz="1800" dirty="0">
                <a:solidFill>
                  <a:srgbClr val="000000"/>
                </a:solidFill>
                <a:latin typeface="Calibri" charset="0"/>
              </a:rPr>
              <a:t>—are common examples of choices that take us directly to </a:t>
            </a:r>
            <a:r>
              <a:rPr lang="en-US" sz="1800" b="1" i="1" dirty="0">
                <a:solidFill>
                  <a:srgbClr val="000000"/>
                </a:solidFill>
                <a:latin typeface="Calibri" charset="0"/>
              </a:rPr>
              <a:t>The Fault Zone</a:t>
            </a:r>
            <a:r>
              <a:rPr lang="en-US" sz="1800" dirty="0">
                <a:solidFill>
                  <a:srgbClr val="000000"/>
                </a:solidFill>
                <a:latin typeface="Calibri" charset="0"/>
              </a:rPr>
              <a:t>. Each of these responses is made up of judgmental thinking that finds fault</a:t>
            </a:r>
            <a:r>
              <a:rPr lang="en-US" sz="1600" dirty="0">
                <a:solidFill>
                  <a:srgbClr val="000000"/>
                </a:solidFill>
                <a:latin typeface="Calibri" charset="0"/>
              </a:rPr>
              <a:t>. What choice did you make that landed you in </a:t>
            </a:r>
            <a:r>
              <a:rPr lang="en-US" sz="1600" b="1" dirty="0">
                <a:solidFill>
                  <a:srgbClr val="000000"/>
                </a:solidFill>
                <a:latin typeface="Calibri" charset="0"/>
              </a:rPr>
              <a:t>The Fault Zone? </a:t>
            </a:r>
            <a:r>
              <a:rPr lang="en-US" sz="1600" dirty="0">
                <a:solidFill>
                  <a:srgbClr val="000000"/>
                </a:solidFill>
                <a:latin typeface="Calibri" charset="0"/>
              </a:rPr>
              <a:t>(Notice without judging yourself.)</a:t>
            </a:r>
          </a:p>
          <a:p>
            <a:pPr marL="0" indent="0">
              <a:buFont typeface="Arial" charset="0"/>
              <a:buNone/>
            </a:pPr>
            <a:endParaRPr lang="en-US" sz="1800" dirty="0">
              <a:solidFill>
                <a:srgbClr val="000000"/>
              </a:solidFill>
              <a:latin typeface="Calibri" charset="0"/>
            </a:endParaRPr>
          </a:p>
          <a:p>
            <a:pPr marL="0" indent="0">
              <a:buFont typeface="Arial" charset="0"/>
              <a:buNone/>
            </a:pPr>
            <a:r>
              <a:rPr lang="en-US" sz="1800" i="1" dirty="0">
                <a:solidFill>
                  <a:srgbClr val="000000"/>
                </a:solidFill>
                <a:latin typeface="Calibri" charset="0"/>
              </a:rPr>
              <a:t>When you notice this</a:t>
            </a:r>
            <a:r>
              <a:rPr lang="en-US" sz="1800" dirty="0">
                <a:solidFill>
                  <a:srgbClr val="000000"/>
                </a:solidFill>
                <a:latin typeface="Calibri" charset="0"/>
              </a:rPr>
              <a:t>, remember: </a:t>
            </a:r>
            <a:r>
              <a:rPr lang="en-US" sz="1800" b="1" dirty="0">
                <a:solidFill>
                  <a:srgbClr val="000000"/>
                </a:solidFill>
                <a:latin typeface="Calibri" charset="0"/>
              </a:rPr>
              <a:t>You always have a choice</a:t>
            </a:r>
            <a:r>
              <a:rPr lang="en-US" sz="1800" dirty="0">
                <a:solidFill>
                  <a:srgbClr val="000000"/>
                </a:solidFill>
                <a:latin typeface="Calibri" charset="0"/>
              </a:rPr>
              <a:t>. You can continue to complain, blame, label, or demand, and see how that plays out. Another choice is to dig underneath your judgments to find the Golden Needs—the life energy that exists at every moment, underneath all thoughts and judgments—and see how that plays out.</a:t>
            </a:r>
          </a:p>
          <a:p>
            <a:pPr marL="0" indent="0" algn="ctr">
              <a:buFont typeface="Arial" charset="0"/>
              <a:buNone/>
            </a:pPr>
            <a:r>
              <a:rPr lang="en-US" sz="2000" i="1" dirty="0">
                <a:solidFill>
                  <a:srgbClr val="3366FF"/>
                </a:solidFill>
                <a:latin typeface="Calibri" charset="0"/>
              </a:rPr>
              <a:t>What you can do next...</a:t>
            </a:r>
          </a:p>
          <a:p>
            <a:pPr marL="0" indent="0">
              <a:buFont typeface="Arial" charset="0"/>
              <a:buNone/>
            </a:pPr>
            <a:endParaRPr lang="en-US" sz="2000" dirty="0">
              <a:solidFill>
                <a:srgbClr val="000000"/>
              </a:solidFill>
              <a:latin typeface="Calibri" charset="0"/>
            </a:endParaRPr>
          </a:p>
          <a:p>
            <a:pPr marL="0" indent="0">
              <a:buFont typeface="Arial" charset="0"/>
              <a:buNone/>
            </a:pPr>
            <a:endParaRPr lang="en-US" sz="1100" dirty="0">
              <a:solidFill>
                <a:srgbClr val="000000"/>
              </a:solidFill>
              <a:latin typeface="Calibri" charset="0"/>
            </a:endParaRPr>
          </a:p>
          <a:p>
            <a:pPr marL="0" indent="0">
              <a:buFont typeface="Arial" charset="0"/>
              <a:buNone/>
            </a:pPr>
            <a:endParaRPr lang="en-US" sz="1800" dirty="0">
              <a:solidFill>
                <a:srgbClr val="FF0000"/>
              </a:solidFill>
              <a:latin typeface="Calibri" charset="0"/>
            </a:endParaRPr>
          </a:p>
          <a:p>
            <a:pPr marL="0" indent="0">
              <a:buFont typeface="Arial" charset="0"/>
              <a:buNone/>
            </a:pPr>
            <a:r>
              <a:rPr lang="en-US" sz="1800" dirty="0">
                <a:latin typeface="Calibri" charset="0"/>
              </a:rPr>
              <a:t>		</a:t>
            </a:r>
            <a:endParaRPr lang="en-US" sz="1600" dirty="0">
              <a:latin typeface="Calibri" charset="0"/>
            </a:endParaRPr>
          </a:p>
        </p:txBody>
      </p:sp>
      <p:sp>
        <p:nvSpPr>
          <p:cNvPr id="50182" name="TextBox 1"/>
          <p:cNvSpPr txBox="1">
            <a:spLocks noChangeArrowheads="1"/>
          </p:cNvSpPr>
          <p:nvPr/>
        </p:nvSpPr>
        <p:spPr bwMode="auto">
          <a:xfrm>
            <a:off x="3455988" y="1490663"/>
            <a:ext cx="1733550" cy="3667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i="1"/>
              <a:t>(for one player)</a:t>
            </a:r>
            <a:endParaRPr lang="en-US" sz="180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2017713" y="820738"/>
            <a:ext cx="5707062" cy="660400"/>
          </a:xfrm>
          <a:prstGeom prst="roundRect">
            <a:avLst/>
          </a:prstGeom>
          <a:solidFill>
            <a:schemeClr val="bg2">
              <a:lumMod val="75000"/>
            </a:scheme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1800"/>
          </a:p>
        </p:txBody>
      </p:sp>
      <p:sp>
        <p:nvSpPr>
          <p:cNvPr id="51202" name="Title 2"/>
          <p:cNvSpPr>
            <a:spLocks noGrp="1"/>
          </p:cNvSpPr>
          <p:nvPr>
            <p:ph type="title"/>
          </p:nvPr>
        </p:nvSpPr>
        <p:spPr>
          <a:xfrm>
            <a:off x="1427163" y="444500"/>
            <a:ext cx="7018337" cy="1219200"/>
          </a:xfrm>
        </p:spPr>
        <p:txBody>
          <a:bodyPr/>
          <a:lstStyle/>
          <a:p>
            <a:pPr algn="l" eaLnBrk="1" hangingPunct="1"/>
            <a:r>
              <a:rPr lang="en-US" sz="3600" b="1" i="1">
                <a:latin typeface="Calibri" charset="0"/>
              </a:rPr>
              <a:t>      </a:t>
            </a:r>
            <a:r>
              <a:rPr lang="en-US" sz="3200" b="1" i="1">
                <a:latin typeface="Calibri" charset="0"/>
              </a:rPr>
              <a:t>Game 5:</a:t>
            </a:r>
            <a:r>
              <a:rPr lang="en-US" sz="3200" i="1">
                <a:latin typeface="Calibri" charset="0"/>
              </a:rPr>
              <a:t> Dig for the Gold </a:t>
            </a:r>
            <a:r>
              <a:rPr lang="en-US" sz="2400" i="1">
                <a:latin typeface="Calibri" charset="0"/>
              </a:rPr>
              <a:t>(cont.)</a:t>
            </a:r>
            <a:endParaRPr lang="en-US" sz="2400">
              <a:solidFill>
                <a:srgbClr val="E5C451"/>
              </a:solidFill>
              <a:latin typeface="Silom" charset="0"/>
              <a:cs typeface="Silom" charset="0"/>
            </a:endParaRPr>
          </a:p>
        </p:txBody>
      </p:sp>
      <p:sp>
        <p:nvSpPr>
          <p:cNvPr id="51203" name="Slide Number Placeholder 1"/>
          <p:cNvSpPr>
            <a:spLocks noGrp="1"/>
          </p:cNvSpPr>
          <p:nvPr>
            <p:ph type="sldNum" sz="quarter" idx="12"/>
          </p:nvPr>
        </p:nvSpPr>
        <p:spPr bwMode="auto">
          <a:xfrm>
            <a:off x="6553200" y="6200775"/>
            <a:ext cx="21336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383810A2-C858-1C4D-AE18-3B1E5448B46B}" type="slidenum">
              <a:rPr lang="en-US" sz="1200">
                <a:solidFill>
                  <a:srgbClr val="898989"/>
                </a:solidFill>
                <a:latin typeface="Calibri" charset="0"/>
              </a:rPr>
              <a:pPr eaLnBrk="1" hangingPunct="1"/>
              <a:t>27</a:t>
            </a:fld>
            <a:endParaRPr lang="en-US" sz="1200">
              <a:solidFill>
                <a:srgbClr val="898989"/>
              </a:solidFill>
              <a:latin typeface="Calibri" charset="0"/>
            </a:endParaRPr>
          </a:p>
        </p:txBody>
      </p:sp>
      <p:pic>
        <p:nvPicPr>
          <p:cNvPr id="51204" name="Picture 6" descr="Logo Graphic Alo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763" y="215900"/>
            <a:ext cx="1441450" cy="1447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1205" name="Content Placeholder 1"/>
          <p:cNvSpPr>
            <a:spLocks noGrp="1"/>
          </p:cNvSpPr>
          <p:nvPr>
            <p:ph idx="1"/>
          </p:nvPr>
        </p:nvSpPr>
        <p:spPr>
          <a:xfrm>
            <a:off x="457200" y="1600200"/>
            <a:ext cx="8229600" cy="4824413"/>
          </a:xfrm>
        </p:spPr>
        <p:txBody>
          <a:bodyPr/>
          <a:lstStyle/>
          <a:p>
            <a:pPr marL="0" indent="0" algn="ctr">
              <a:buNone/>
            </a:pPr>
            <a:r>
              <a:rPr lang="en-US" sz="2400" b="1" dirty="0">
                <a:solidFill>
                  <a:srgbClr val="3366FF"/>
                </a:solidFill>
                <a:latin typeface="Calibri" charset="0"/>
              </a:rPr>
              <a:t>—</a:t>
            </a:r>
            <a:r>
              <a:rPr lang="en-US" sz="2800" b="1" dirty="0">
                <a:solidFill>
                  <a:srgbClr val="3366FF"/>
                </a:solidFill>
                <a:latin typeface="Calibri" charset="0"/>
              </a:rPr>
              <a:t>How to </a:t>
            </a:r>
            <a:r>
              <a:rPr lang="en-US" sz="2800" b="1" i="1" dirty="0">
                <a:solidFill>
                  <a:srgbClr val="3366FF"/>
                </a:solidFill>
                <a:latin typeface="Calibri" charset="0"/>
              </a:rPr>
              <a:t>Dig for the Gold</a:t>
            </a:r>
            <a:r>
              <a:rPr lang="en-US" sz="2400" b="1" i="1" dirty="0">
                <a:solidFill>
                  <a:srgbClr val="3366FF"/>
                </a:solidFill>
                <a:latin typeface="Calibri" charset="0"/>
              </a:rPr>
              <a:t>— </a:t>
            </a:r>
          </a:p>
          <a:p>
            <a:pPr>
              <a:buAutoNum type="arabicPeriod"/>
            </a:pPr>
            <a:r>
              <a:rPr lang="en-US" sz="1800" dirty="0">
                <a:solidFill>
                  <a:srgbClr val="000000"/>
                </a:solidFill>
                <a:latin typeface="Calibri" charset="0"/>
              </a:rPr>
              <a:t>Take a breath and notice how you are feeling in your body. Any tension? </a:t>
            </a:r>
            <a:r>
              <a:rPr lang="en-US" sz="1800" dirty="0" err="1">
                <a:solidFill>
                  <a:srgbClr val="000000"/>
                </a:solidFill>
                <a:latin typeface="Calibri" charset="0"/>
              </a:rPr>
              <a:t>Heat?Discomfort</a:t>
            </a:r>
            <a:r>
              <a:rPr lang="en-US" sz="1800" dirty="0">
                <a:solidFill>
                  <a:srgbClr val="000000"/>
                </a:solidFill>
                <a:latin typeface="Calibri" charset="0"/>
              </a:rPr>
              <a:t>? Check where you are on the Feeling Thermometer. If you’</a:t>
            </a:r>
            <a:r>
              <a:rPr lang="en-US" altLang="ja-JP" sz="1800" dirty="0">
                <a:solidFill>
                  <a:srgbClr val="000000"/>
                </a:solidFill>
                <a:latin typeface="Calibri" charset="0"/>
              </a:rPr>
              <a:t>re not at </a:t>
            </a:r>
            <a:r>
              <a:rPr lang="en-US" altLang="ja-JP" sz="1800" i="1" dirty="0">
                <a:solidFill>
                  <a:srgbClr val="000000"/>
                </a:solidFill>
                <a:latin typeface="Calibri" charset="0"/>
              </a:rPr>
              <a:t>Calm-Alert</a:t>
            </a:r>
            <a:r>
              <a:rPr lang="en-US" altLang="ja-JP" sz="1800" dirty="0">
                <a:solidFill>
                  <a:srgbClr val="000000"/>
                </a:solidFill>
                <a:latin typeface="Calibri" charset="0"/>
              </a:rPr>
              <a:t>, do an Energy Shifter. </a:t>
            </a:r>
            <a:r>
              <a:rPr lang="en-US" altLang="ja-JP" sz="1600" dirty="0">
                <a:solidFill>
                  <a:srgbClr val="FF0000"/>
                </a:solidFill>
                <a:latin typeface="Calibri" charset="0"/>
              </a:rPr>
              <a:t>(See pp. 30-31 for a few Energy Shifters.)</a:t>
            </a:r>
          </a:p>
          <a:p>
            <a:pPr>
              <a:buAutoNum type="arabicPeriod"/>
            </a:pPr>
            <a:endParaRPr lang="en-US" altLang="ja-JP" sz="1600" dirty="0">
              <a:solidFill>
                <a:srgbClr val="FF0000"/>
              </a:solidFill>
              <a:latin typeface="Calibri" charset="0"/>
            </a:endParaRPr>
          </a:p>
          <a:p>
            <a:pPr marL="0" indent="0">
              <a:buNone/>
            </a:pPr>
            <a:r>
              <a:rPr lang="en-US" sz="1800" dirty="0">
                <a:solidFill>
                  <a:srgbClr val="000000"/>
                </a:solidFill>
                <a:latin typeface="Calibri" charset="0"/>
              </a:rPr>
              <a:t>2. To acknowledge the thinking that contributes to how you are feeling, take another breath, and notice any judgments. Share these thoughts with an empathic friend or write them on a post-it note and stick the on the Fault Zone of your Mat.</a:t>
            </a:r>
          </a:p>
          <a:p>
            <a:pPr marL="0" indent="0">
              <a:buNone/>
            </a:pPr>
            <a:r>
              <a:rPr lang="en-US" sz="1800" dirty="0">
                <a:solidFill>
                  <a:srgbClr val="000000"/>
                </a:solidFill>
                <a:latin typeface="Calibri" charset="0"/>
              </a:rPr>
              <a:t>	     </a:t>
            </a:r>
            <a:r>
              <a:rPr lang="en-US" sz="1600" dirty="0">
                <a:solidFill>
                  <a:srgbClr val="000000"/>
                </a:solidFill>
                <a:latin typeface="Calibri" charset="0"/>
              </a:rPr>
              <a:t>Example: </a:t>
            </a:r>
            <a:r>
              <a:rPr lang="en-US" sz="1600" i="1" dirty="0">
                <a:solidFill>
                  <a:srgbClr val="000000"/>
                </a:solidFill>
                <a:latin typeface="Calibri" charset="0"/>
              </a:rPr>
              <a:t>It’</a:t>
            </a:r>
            <a:r>
              <a:rPr lang="en-US" altLang="ja-JP" sz="1600" i="1" dirty="0">
                <a:solidFill>
                  <a:srgbClr val="000000"/>
                </a:solidFill>
                <a:latin typeface="Calibri" charset="0"/>
              </a:rPr>
              <a:t>s his fault that I’m feeling so upset.</a:t>
            </a:r>
          </a:p>
          <a:p>
            <a:pPr marL="0" indent="0">
              <a:buNone/>
            </a:pPr>
            <a:endParaRPr lang="en-US" altLang="ja-JP" sz="1600" i="1" dirty="0">
              <a:solidFill>
                <a:srgbClr val="000000"/>
              </a:solidFill>
              <a:latin typeface="Calibri" charset="0"/>
            </a:endParaRPr>
          </a:p>
          <a:p>
            <a:pPr marL="0" indent="0">
              <a:buFont typeface="Arial" charset="0"/>
              <a:buNone/>
            </a:pPr>
            <a:r>
              <a:rPr lang="en-US" sz="1800" dirty="0">
                <a:latin typeface="Calibri" charset="0"/>
              </a:rPr>
              <a:t>3. Make an observation about the situation. Select the </a:t>
            </a:r>
            <a:r>
              <a:rPr lang="en-US" sz="1800" b="1" i="1" dirty="0">
                <a:latin typeface="Calibri" charset="0"/>
              </a:rPr>
              <a:t>Make an Observation </a:t>
            </a:r>
            <a:r>
              <a:rPr lang="en-US" sz="1800" dirty="0">
                <a:latin typeface="Calibri" charset="0"/>
              </a:rPr>
              <a:t>Choice Card and place it to the right of your Mat, to recognize your choice</a:t>
            </a:r>
          </a:p>
          <a:p>
            <a:pPr marL="0" indent="0">
              <a:buFont typeface="Arial" charset="0"/>
              <a:buNone/>
            </a:pPr>
            <a:r>
              <a:rPr lang="en-US" sz="1800" dirty="0">
                <a:latin typeface="Calibri" charset="0"/>
              </a:rPr>
              <a:t>	     </a:t>
            </a:r>
            <a:r>
              <a:rPr lang="en-US" sz="1600" dirty="0">
                <a:latin typeface="Calibri" charset="0"/>
              </a:rPr>
              <a:t>Ex: </a:t>
            </a:r>
            <a:r>
              <a:rPr lang="en-US" sz="1600" i="1" dirty="0">
                <a:latin typeface="Calibri" charset="0"/>
              </a:rPr>
              <a:t>He raised his voice and said </a:t>
            </a:r>
            <a:r>
              <a:rPr lang="ja-JP" altLang="en-US" sz="1600" i="1" dirty="0">
                <a:latin typeface="Calibri" charset="0"/>
              </a:rPr>
              <a:t>“</a:t>
            </a:r>
            <a:r>
              <a:rPr lang="en-US" altLang="ja-JP" sz="1600" i="1" dirty="0">
                <a:latin typeface="Calibri" charset="0"/>
              </a:rPr>
              <a:t>You don</a:t>
            </a:r>
            <a:r>
              <a:rPr lang="ja-JP" altLang="en-US" sz="1600" i="1" dirty="0">
                <a:latin typeface="Calibri" charset="0"/>
              </a:rPr>
              <a:t>’</a:t>
            </a:r>
            <a:r>
              <a:rPr lang="en-US" altLang="ja-JP" sz="1600" i="1" dirty="0">
                <a:latin typeface="Calibri" charset="0"/>
              </a:rPr>
              <a:t>t care.</a:t>
            </a:r>
            <a:r>
              <a:rPr lang="ja-JP" altLang="en-US" sz="1800" i="1" dirty="0">
                <a:latin typeface="Calibri" charset="0"/>
              </a:rPr>
              <a:t>”</a:t>
            </a:r>
            <a:endParaRPr lang="en-US" altLang="ja-JP" sz="1800" i="1" dirty="0">
              <a:latin typeface="Calibri" charset="0"/>
            </a:endParaRPr>
          </a:p>
          <a:p>
            <a:pPr marL="0" indent="0">
              <a:buFont typeface="Arial" charset="0"/>
              <a:buNone/>
            </a:pPr>
            <a:endParaRPr lang="en-US" sz="800" dirty="0">
              <a:latin typeface="Calibri" charset="0"/>
            </a:endParaRPr>
          </a:p>
          <a:p>
            <a:pPr marL="0" indent="0">
              <a:buFont typeface="Arial" charset="0"/>
              <a:buNone/>
            </a:pPr>
            <a:r>
              <a:rPr lang="en-US" sz="1800" dirty="0">
                <a:latin typeface="Calibri" charset="0"/>
              </a:rPr>
              <a:t>4. Select the Choice Card that says </a:t>
            </a:r>
            <a:r>
              <a:rPr lang="en-US" sz="1800" b="1" i="1" dirty="0">
                <a:latin typeface="Calibri" charset="0"/>
              </a:rPr>
              <a:t>Listen for Your Feelings and Needs</a:t>
            </a:r>
            <a:r>
              <a:rPr lang="en-US" sz="1800" dirty="0">
                <a:latin typeface="Calibri" charset="0"/>
              </a:rPr>
              <a:t>, and place it to the right of the mat, underneath your last choice.</a:t>
            </a:r>
          </a:p>
          <a:p>
            <a:pPr marL="0" indent="0">
              <a:buFont typeface="Arial" charset="0"/>
              <a:buNone/>
            </a:pPr>
            <a:endParaRPr lang="en-US" sz="1800" dirty="0">
              <a:latin typeface="Calibri" charset="0"/>
            </a:endParaRPr>
          </a:p>
          <a:p>
            <a:pPr marL="0" indent="0">
              <a:buFont typeface="Arial" charset="0"/>
              <a:buNone/>
            </a:pPr>
            <a:endParaRPr lang="en-US" sz="800" dirty="0">
              <a:latin typeface="Calibri" charset="0"/>
            </a:endParaRPr>
          </a:p>
          <a:p>
            <a:pPr marL="0" indent="0">
              <a:buFont typeface="Arial" charset="0"/>
              <a:buNone/>
            </a:pPr>
            <a:endParaRPr lang="en-US" sz="800" dirty="0">
              <a:latin typeface="Calibri" charset="0"/>
            </a:endParaRPr>
          </a:p>
        </p:txBody>
      </p:sp>
    </p:spTree>
    <p:extLst>
      <p:ext uri="{BB962C8B-B14F-4D97-AF65-F5344CB8AC3E}">
        <p14:creationId xmlns:p14="http://schemas.microsoft.com/office/powerpoint/2010/main" val="36415550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2017713" y="820738"/>
            <a:ext cx="5707062" cy="660400"/>
          </a:xfrm>
          <a:prstGeom prst="roundRect">
            <a:avLst/>
          </a:prstGeom>
          <a:solidFill>
            <a:schemeClr val="bg2">
              <a:lumMod val="75000"/>
            </a:scheme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1800"/>
          </a:p>
        </p:txBody>
      </p:sp>
      <p:sp>
        <p:nvSpPr>
          <p:cNvPr id="51202" name="Title 2"/>
          <p:cNvSpPr>
            <a:spLocks noGrp="1"/>
          </p:cNvSpPr>
          <p:nvPr>
            <p:ph type="title"/>
          </p:nvPr>
        </p:nvSpPr>
        <p:spPr>
          <a:xfrm>
            <a:off x="1427163" y="444500"/>
            <a:ext cx="7018337" cy="1219200"/>
          </a:xfrm>
        </p:spPr>
        <p:txBody>
          <a:bodyPr/>
          <a:lstStyle/>
          <a:p>
            <a:pPr algn="l" eaLnBrk="1" hangingPunct="1"/>
            <a:r>
              <a:rPr lang="en-US" sz="3600" b="1" i="1">
                <a:latin typeface="Calibri" charset="0"/>
              </a:rPr>
              <a:t>      </a:t>
            </a:r>
            <a:r>
              <a:rPr lang="en-US" sz="3200" b="1" i="1">
                <a:latin typeface="Calibri" charset="0"/>
              </a:rPr>
              <a:t>Game 5:</a:t>
            </a:r>
            <a:r>
              <a:rPr lang="en-US" sz="3200" i="1">
                <a:latin typeface="Calibri" charset="0"/>
              </a:rPr>
              <a:t> Dig for the Gold </a:t>
            </a:r>
            <a:r>
              <a:rPr lang="en-US" sz="2400" i="1">
                <a:latin typeface="Calibri" charset="0"/>
              </a:rPr>
              <a:t>(cont.)</a:t>
            </a:r>
            <a:endParaRPr lang="en-US" sz="2400">
              <a:solidFill>
                <a:srgbClr val="E5C451"/>
              </a:solidFill>
              <a:latin typeface="Silom" charset="0"/>
              <a:cs typeface="Silom" charset="0"/>
            </a:endParaRPr>
          </a:p>
        </p:txBody>
      </p:sp>
      <p:sp>
        <p:nvSpPr>
          <p:cNvPr id="51203" name="Slide Number Placeholder 1"/>
          <p:cNvSpPr>
            <a:spLocks noGrp="1"/>
          </p:cNvSpPr>
          <p:nvPr>
            <p:ph type="sldNum" sz="quarter" idx="12"/>
          </p:nvPr>
        </p:nvSpPr>
        <p:spPr bwMode="auto">
          <a:xfrm>
            <a:off x="6553200" y="6200775"/>
            <a:ext cx="21336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383810A2-C858-1C4D-AE18-3B1E5448B46B}" type="slidenum">
              <a:rPr lang="en-US" sz="1200">
                <a:solidFill>
                  <a:srgbClr val="898989"/>
                </a:solidFill>
                <a:latin typeface="Calibri" charset="0"/>
              </a:rPr>
              <a:pPr eaLnBrk="1" hangingPunct="1"/>
              <a:t>28</a:t>
            </a:fld>
            <a:endParaRPr lang="en-US" sz="1200">
              <a:solidFill>
                <a:srgbClr val="898989"/>
              </a:solidFill>
              <a:latin typeface="Calibri" charset="0"/>
            </a:endParaRPr>
          </a:p>
        </p:txBody>
      </p:sp>
      <p:pic>
        <p:nvPicPr>
          <p:cNvPr id="51204" name="Picture 6" descr="Logo Graphic Alo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763" y="215900"/>
            <a:ext cx="1441450" cy="1447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1205" name="Content Placeholder 1"/>
          <p:cNvSpPr>
            <a:spLocks noGrp="1"/>
          </p:cNvSpPr>
          <p:nvPr>
            <p:ph idx="1"/>
          </p:nvPr>
        </p:nvSpPr>
        <p:spPr>
          <a:xfrm>
            <a:off x="457200" y="1600200"/>
            <a:ext cx="8229600" cy="4824413"/>
          </a:xfrm>
        </p:spPr>
        <p:txBody>
          <a:bodyPr/>
          <a:lstStyle/>
          <a:p>
            <a:pPr marL="0" indent="0">
              <a:buFont typeface="Arial" charset="0"/>
              <a:buNone/>
            </a:pPr>
            <a:endParaRPr lang="en-US" sz="800" dirty="0">
              <a:latin typeface="Calibri" charset="0"/>
            </a:endParaRPr>
          </a:p>
          <a:p>
            <a:pPr marL="0" indent="0">
              <a:buNone/>
            </a:pPr>
            <a:r>
              <a:rPr lang="en-US" sz="1800" dirty="0">
                <a:latin typeface="Calibri" charset="0"/>
              </a:rPr>
              <a:t>5. Sort through the Feeling Card Deck, and identify your feelings, placing present feelings in the red Feeling Zone.</a:t>
            </a:r>
          </a:p>
          <a:p>
            <a:pPr marL="0" indent="0">
              <a:buNone/>
            </a:pPr>
            <a:r>
              <a:rPr lang="en-US" sz="1800" dirty="0">
                <a:latin typeface="Calibri" charset="0"/>
              </a:rPr>
              <a:t>	     </a:t>
            </a:r>
            <a:r>
              <a:rPr lang="en-US" sz="1600" dirty="0">
                <a:latin typeface="Calibri" charset="0"/>
              </a:rPr>
              <a:t>Ex: </a:t>
            </a:r>
            <a:r>
              <a:rPr lang="en-US" sz="1600" i="1" dirty="0">
                <a:latin typeface="Calibri" charset="0"/>
              </a:rPr>
              <a:t>I feel upset </a:t>
            </a:r>
          </a:p>
          <a:p>
            <a:pPr marL="0" indent="0">
              <a:buNone/>
            </a:pPr>
            <a:endParaRPr lang="en-US" sz="1600" i="1" dirty="0">
              <a:latin typeface="Calibri" charset="0"/>
            </a:endParaRPr>
          </a:p>
          <a:p>
            <a:pPr marL="0" indent="0">
              <a:buFont typeface="Arial" charset="0"/>
              <a:buNone/>
            </a:pPr>
            <a:r>
              <a:rPr lang="en-US" sz="1800" dirty="0">
                <a:latin typeface="Calibri" charset="0"/>
              </a:rPr>
              <a:t>6. Sort through the Need Card Deck, and place the Need Cards that </a:t>
            </a:r>
            <a:r>
              <a:rPr lang="en-US" sz="1800" dirty="0">
                <a:solidFill>
                  <a:srgbClr val="000000"/>
                </a:solidFill>
                <a:latin typeface="Calibri" charset="0"/>
              </a:rPr>
              <a:t>describe</a:t>
            </a:r>
            <a:r>
              <a:rPr lang="en-US" sz="1800" dirty="0">
                <a:latin typeface="Calibri" charset="0"/>
              </a:rPr>
              <a:t> what</a:t>
            </a:r>
            <a:r>
              <a:rPr lang="ja-JP" altLang="en-US" sz="1800" dirty="0">
                <a:latin typeface="Calibri" charset="0"/>
              </a:rPr>
              <a:t>’</a:t>
            </a:r>
            <a:r>
              <a:rPr lang="en-US" altLang="ja-JP" sz="1800" dirty="0">
                <a:latin typeface="Calibri" charset="0"/>
              </a:rPr>
              <a:t>s important to you in this situation in the gold Needs Zone</a:t>
            </a:r>
          </a:p>
          <a:p>
            <a:pPr marL="0" indent="0">
              <a:buFont typeface="Arial" charset="0"/>
              <a:buNone/>
            </a:pPr>
            <a:r>
              <a:rPr lang="en-US" sz="1800" dirty="0">
                <a:latin typeface="Calibri" charset="0"/>
              </a:rPr>
              <a:t>	      </a:t>
            </a:r>
            <a:r>
              <a:rPr lang="en-US" sz="1600" dirty="0">
                <a:latin typeface="Calibri" charset="0"/>
              </a:rPr>
              <a:t>Ex: </a:t>
            </a:r>
            <a:r>
              <a:rPr lang="en-US" sz="1600" i="1" dirty="0">
                <a:latin typeface="Calibri" charset="0"/>
              </a:rPr>
              <a:t>I need understanding, and kindness. </a:t>
            </a:r>
          </a:p>
          <a:p>
            <a:pPr marL="0" indent="0">
              <a:buFont typeface="Arial" charset="0"/>
              <a:buNone/>
            </a:pPr>
            <a:endParaRPr lang="en-US" sz="1600" i="1" dirty="0">
              <a:latin typeface="Calibri" charset="0"/>
            </a:endParaRPr>
          </a:p>
          <a:p>
            <a:pPr marL="0" indent="0">
              <a:buFont typeface="Arial" charset="0"/>
              <a:buNone/>
            </a:pPr>
            <a:endParaRPr lang="en-US" sz="800" dirty="0">
              <a:latin typeface="Calibri" charset="0"/>
            </a:endParaRPr>
          </a:p>
          <a:p>
            <a:pPr marL="0" indent="0">
              <a:buFont typeface="Arial" charset="0"/>
              <a:buNone/>
            </a:pPr>
            <a:r>
              <a:rPr lang="en-US" sz="1800" dirty="0">
                <a:latin typeface="Calibri" charset="0"/>
              </a:rPr>
              <a:t>7. Sit for a few minutes reflecting on your needs and how important they are to you.</a:t>
            </a:r>
          </a:p>
          <a:p>
            <a:pPr marL="0" indent="0">
              <a:buFont typeface="Arial" charset="0"/>
              <a:buNone/>
            </a:pPr>
            <a:endParaRPr lang="en-US" sz="800" dirty="0">
              <a:latin typeface="Calibri" charset="0"/>
            </a:endParaRPr>
          </a:p>
          <a:p>
            <a:pPr marL="0" indent="0">
              <a:buFont typeface="Arial" charset="0"/>
              <a:buNone/>
            </a:pPr>
            <a:r>
              <a:rPr lang="en-US" sz="1800" dirty="0">
                <a:latin typeface="Calibri" charset="0"/>
              </a:rPr>
              <a:t>8. Check where you are on the Feeling Thermometer. </a:t>
            </a:r>
          </a:p>
          <a:p>
            <a:pPr marL="0" indent="0">
              <a:buFont typeface="Arial" charset="0"/>
              <a:buNone/>
            </a:pPr>
            <a:endParaRPr lang="en-US" sz="1800" dirty="0">
              <a:latin typeface="Calibri" charset="0"/>
            </a:endParaRPr>
          </a:p>
          <a:p>
            <a:pPr marL="0" indent="0">
              <a:buFont typeface="Arial" charset="0"/>
              <a:buNone/>
            </a:pPr>
            <a:r>
              <a:rPr lang="en-US" sz="1800" dirty="0">
                <a:latin typeface="Calibri" charset="0"/>
              </a:rPr>
              <a:t>9. </a:t>
            </a:r>
            <a:r>
              <a:rPr lang="en-US" sz="1800" b="1" dirty="0">
                <a:latin typeface="Calibri" charset="0"/>
              </a:rPr>
              <a:t>What do you choose to do next?</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Slide Number Placeholder 1"/>
          <p:cNvSpPr>
            <a:spLocks noGrp="1"/>
          </p:cNvSpPr>
          <p:nvPr>
            <p:ph type="sldNum" sz="quarter" idx="12"/>
          </p:nvPr>
        </p:nvSpPr>
        <p:spPr bwMode="auto">
          <a:xfrm>
            <a:off x="6553200" y="6200775"/>
            <a:ext cx="21336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835C236D-0757-8149-B5A2-F1090B95F34A}" type="slidenum">
              <a:rPr lang="en-US" sz="1200">
                <a:solidFill>
                  <a:srgbClr val="898989"/>
                </a:solidFill>
                <a:latin typeface="Calibri" charset="0"/>
              </a:rPr>
              <a:pPr eaLnBrk="1" hangingPunct="1"/>
              <a:t>29</a:t>
            </a:fld>
            <a:endParaRPr lang="en-US" sz="1200">
              <a:solidFill>
                <a:srgbClr val="898989"/>
              </a:solidFill>
              <a:latin typeface="Calibri" charset="0"/>
            </a:endParaRPr>
          </a:p>
        </p:txBody>
      </p:sp>
      <p:sp>
        <p:nvSpPr>
          <p:cNvPr id="5" name="Alternate Process 4"/>
          <p:cNvSpPr>
            <a:spLocks noChangeArrowheads="1"/>
          </p:cNvSpPr>
          <p:nvPr/>
        </p:nvSpPr>
        <p:spPr bwMode="auto">
          <a:xfrm>
            <a:off x="2752725" y="1077913"/>
            <a:ext cx="4365625" cy="685800"/>
          </a:xfrm>
          <a:prstGeom prst="flowChartAlternateProcess">
            <a:avLst/>
          </a:prstGeom>
          <a:solidFill>
            <a:schemeClr val="bg2">
              <a:lumMod val="90000"/>
            </a:schemeClr>
          </a:solidFill>
          <a:ln w="9525">
            <a:noFill/>
            <a:miter lim="800000"/>
            <a:headEnd/>
            <a:tailEnd/>
          </a:ln>
          <a:effectLst>
            <a:outerShdw blurRad="63500" dist="23000" dir="5400000" rotWithShape="0">
              <a:srgbClr val="000000">
                <a:alpha val="34999"/>
              </a:srgbClr>
            </a:outerShdw>
          </a:effectLst>
        </p:spPr>
        <p:txBody>
          <a:bodyPr anchor="ctr"/>
          <a:lstStyle/>
          <a:p>
            <a:pPr algn="ctr" fontAlgn="auto">
              <a:spcBef>
                <a:spcPts val="0"/>
              </a:spcBef>
              <a:spcAft>
                <a:spcPts val="0"/>
              </a:spcAft>
              <a:defRPr/>
            </a:pPr>
            <a:r>
              <a:rPr lang="en-US" dirty="0">
                <a:solidFill>
                  <a:srgbClr val="FF0000"/>
                </a:solidFill>
                <a:latin typeface="+mn-lt"/>
                <a:ea typeface="+mn-ea"/>
                <a:cs typeface="+mn-cs"/>
              </a:rPr>
              <a:t>The situation</a:t>
            </a:r>
          </a:p>
          <a:p>
            <a:pPr algn="ctr" fontAlgn="auto">
              <a:spcBef>
                <a:spcPts val="0"/>
              </a:spcBef>
              <a:spcAft>
                <a:spcPts val="0"/>
              </a:spcAft>
              <a:defRPr/>
            </a:pPr>
            <a:r>
              <a:rPr lang="en-US" sz="1400" dirty="0">
                <a:solidFill>
                  <a:schemeClr val="lt1"/>
                </a:solidFill>
                <a:latin typeface="+mn-lt"/>
                <a:ea typeface="+mn-ea"/>
                <a:cs typeface="+mn-cs"/>
              </a:rPr>
              <a:t>: </a:t>
            </a:r>
          </a:p>
        </p:txBody>
      </p:sp>
      <p:sp>
        <p:nvSpPr>
          <p:cNvPr id="8" name="Alternate Process 7"/>
          <p:cNvSpPr>
            <a:spLocks noChangeArrowheads="1"/>
          </p:cNvSpPr>
          <p:nvPr/>
        </p:nvSpPr>
        <p:spPr bwMode="auto">
          <a:xfrm>
            <a:off x="2436813" y="1898650"/>
            <a:ext cx="4745037" cy="1549400"/>
          </a:xfrm>
          <a:prstGeom prst="flowChartAlternateProcess">
            <a:avLst/>
          </a:prstGeom>
          <a:solidFill>
            <a:schemeClr val="accent2">
              <a:lumMod val="60000"/>
              <a:lumOff val="40000"/>
            </a:schemeClr>
          </a:solidFill>
          <a:ln w="9525">
            <a:noFill/>
            <a:miter lim="800000"/>
            <a:headEnd/>
            <a:tailEnd/>
          </a:ln>
          <a:effectLst>
            <a:outerShdw blurRad="63500" dist="23000" dir="5400000" rotWithShape="0">
              <a:srgbClr val="000000">
                <a:alpha val="34999"/>
              </a:srgbClr>
            </a:outerShdw>
          </a:effectLst>
        </p:spPr>
        <p:txBody>
          <a:bodyPr anchor="ctr"/>
          <a:lstStyle/>
          <a:p>
            <a:pPr algn="ctr">
              <a:defRPr/>
            </a:pPr>
            <a:r>
              <a:rPr lang="en-US" sz="1800" dirty="0">
                <a:solidFill>
                  <a:srgbClr val="FFFFFF"/>
                </a:solidFill>
                <a:latin typeface="Calibri" charset="0"/>
                <a:cs typeface="Arial" charset="0"/>
              </a:rPr>
              <a:t>1. SELF-EMPATHY</a:t>
            </a:r>
            <a:r>
              <a:rPr lang="en-US" sz="1400" dirty="0">
                <a:solidFill>
                  <a:srgbClr val="FFFFFF"/>
                </a:solidFill>
                <a:latin typeface="Calibri" charset="0"/>
                <a:cs typeface="Arial" charset="0"/>
              </a:rPr>
              <a:t>: </a:t>
            </a:r>
            <a:r>
              <a:rPr lang="en-US" sz="1400" b="1" dirty="0">
                <a:solidFill>
                  <a:srgbClr val="FFFFFF"/>
                </a:solidFill>
                <a:latin typeface="Calibri" charset="0"/>
                <a:cs typeface="Arial" charset="0"/>
              </a:rPr>
              <a:t>TAKE A TIME IN</a:t>
            </a:r>
          </a:p>
          <a:p>
            <a:pPr>
              <a:defRPr/>
            </a:pPr>
            <a:r>
              <a:rPr lang="en-US" sz="1200" dirty="0">
                <a:solidFill>
                  <a:srgbClr val="FFFFFF"/>
                </a:solidFill>
                <a:latin typeface="Calibri" charset="0"/>
                <a:cs typeface="Arial" charset="0"/>
              </a:rPr>
              <a:t>		• Where am I on the Feeling Thermometer?</a:t>
            </a:r>
          </a:p>
          <a:p>
            <a:pPr>
              <a:defRPr/>
            </a:pPr>
            <a:r>
              <a:rPr lang="en-US" sz="1200" i="1" dirty="0">
                <a:solidFill>
                  <a:srgbClr val="FFFFFF"/>
                </a:solidFill>
                <a:latin typeface="Calibri" charset="0"/>
                <a:cs typeface="Arial" charset="0"/>
              </a:rPr>
              <a:t>		• What can I do to get to Calm-Alert?</a:t>
            </a:r>
            <a:endParaRPr lang="en-US" sz="1200" dirty="0">
              <a:solidFill>
                <a:srgbClr val="FFFFFF"/>
              </a:solidFill>
              <a:latin typeface="Calibri" charset="0"/>
              <a:cs typeface="Arial" charset="0"/>
            </a:endParaRPr>
          </a:p>
          <a:p>
            <a:pPr>
              <a:defRPr/>
            </a:pPr>
            <a:r>
              <a:rPr lang="en-US" sz="1200" dirty="0">
                <a:solidFill>
                  <a:srgbClr val="FFFFFF"/>
                </a:solidFill>
                <a:latin typeface="Calibri" charset="0"/>
                <a:cs typeface="Arial" charset="0"/>
              </a:rPr>
              <a:t>		• What do I feel?    • What do I  need?</a:t>
            </a:r>
          </a:p>
          <a:p>
            <a:pPr>
              <a:defRPr/>
            </a:pPr>
            <a:endParaRPr lang="en-US" sz="1100" dirty="0">
              <a:solidFill>
                <a:srgbClr val="FFFFFF"/>
              </a:solidFill>
              <a:latin typeface="Calibri" charset="0"/>
              <a:cs typeface="Arial" charset="0"/>
            </a:endParaRPr>
          </a:p>
          <a:p>
            <a:pPr>
              <a:defRPr/>
            </a:pPr>
            <a:r>
              <a:rPr lang="en-US" sz="1200" dirty="0">
                <a:solidFill>
                  <a:srgbClr val="FFFFFF"/>
                </a:solidFill>
                <a:latin typeface="Calibri" charset="0"/>
                <a:cs typeface="Arial" charset="0"/>
              </a:rPr>
              <a:t>    </a:t>
            </a:r>
            <a:r>
              <a:rPr lang="en-US" sz="1800" dirty="0">
                <a:solidFill>
                  <a:srgbClr val="FFFFFF"/>
                </a:solidFill>
                <a:latin typeface="Calibri" charset="0"/>
                <a:cs typeface="Arial" charset="0"/>
              </a:rPr>
              <a:t>  2. OR, GET  EMPATHY </a:t>
            </a:r>
            <a:r>
              <a:rPr lang="en-US" sz="1400" dirty="0">
                <a:solidFill>
                  <a:srgbClr val="FFFFFF"/>
                </a:solidFill>
                <a:latin typeface="Calibri" charset="0"/>
                <a:cs typeface="Arial" charset="0"/>
              </a:rPr>
              <a:t>from a neutral person</a:t>
            </a:r>
          </a:p>
        </p:txBody>
      </p:sp>
      <p:sp>
        <p:nvSpPr>
          <p:cNvPr id="4" name="Down Arrow 3"/>
          <p:cNvSpPr>
            <a:spLocks noChangeArrowheads="1"/>
          </p:cNvSpPr>
          <p:nvPr/>
        </p:nvSpPr>
        <p:spPr bwMode="auto">
          <a:xfrm>
            <a:off x="4537075" y="1639888"/>
            <a:ext cx="484188" cy="457200"/>
          </a:xfrm>
          <a:prstGeom prst="downArrow">
            <a:avLst>
              <a:gd name="adj1" fmla="val 50000"/>
              <a:gd name="adj2" fmla="val 50000"/>
            </a:avLst>
          </a:prstGeom>
          <a:solidFill>
            <a:schemeClr val="bg1"/>
          </a:solidFill>
          <a:ln w="9525">
            <a:noFill/>
            <a:miter lim="800000"/>
            <a:headEnd/>
            <a:tailEnd/>
          </a:ln>
          <a:effectLst>
            <a:outerShdw blurRad="63500" dist="23000" dir="5400000" rotWithShape="0">
              <a:srgbClr val="000000">
                <a:alpha val="34999"/>
              </a:srgbClr>
            </a:outerShdw>
          </a:effectLst>
        </p:spPr>
        <p:txBody>
          <a:bodyPr anchor="ctr"/>
          <a:lstStyle/>
          <a:p>
            <a:pPr algn="ctr" fontAlgn="auto">
              <a:spcBef>
                <a:spcPts val="0"/>
              </a:spcBef>
              <a:spcAft>
                <a:spcPts val="0"/>
              </a:spcAft>
              <a:defRPr/>
            </a:pPr>
            <a:endParaRPr lang="en-US" sz="1800">
              <a:solidFill>
                <a:schemeClr val="lt1"/>
              </a:solidFill>
              <a:latin typeface="+mn-lt"/>
              <a:ea typeface="+mn-ea"/>
              <a:cs typeface="+mn-cs"/>
            </a:endParaRPr>
          </a:p>
        </p:txBody>
      </p:sp>
      <p:sp>
        <p:nvSpPr>
          <p:cNvPr id="6" name="Alternate Process 5"/>
          <p:cNvSpPr>
            <a:spLocks noChangeArrowheads="1"/>
          </p:cNvSpPr>
          <p:nvPr/>
        </p:nvSpPr>
        <p:spPr bwMode="auto">
          <a:xfrm>
            <a:off x="1195388" y="3708400"/>
            <a:ext cx="3135312" cy="1139825"/>
          </a:xfrm>
          <a:prstGeom prst="flowChartAlternateProcess">
            <a:avLst/>
          </a:prstGeom>
          <a:solidFill>
            <a:schemeClr val="bg2">
              <a:lumMod val="50000"/>
            </a:schemeClr>
          </a:solidFill>
          <a:ln w="9525">
            <a:solidFill>
              <a:schemeClr val="accent3">
                <a:lumMod val="75000"/>
              </a:schemeClr>
            </a:solidFill>
            <a:miter lim="800000"/>
            <a:headEnd/>
            <a:tailEnd/>
          </a:ln>
          <a:effectLst>
            <a:outerShdw blurRad="63500" dist="23000" dir="5400000" rotWithShape="0">
              <a:srgbClr val="000000">
                <a:alpha val="34999"/>
              </a:srgbClr>
            </a:outerShdw>
          </a:effectLst>
        </p:spPr>
        <p:txBody>
          <a:bodyPr anchor="ctr"/>
          <a:lstStyle/>
          <a:p>
            <a:pPr fontAlgn="auto">
              <a:spcBef>
                <a:spcPts val="0"/>
              </a:spcBef>
              <a:spcAft>
                <a:spcPts val="0"/>
              </a:spcAft>
              <a:defRPr/>
            </a:pPr>
            <a:r>
              <a:rPr lang="en-US" sz="1800" dirty="0">
                <a:solidFill>
                  <a:srgbClr val="FFFFFF"/>
                </a:solidFill>
                <a:latin typeface="Arial"/>
                <a:cs typeface="Arial"/>
              </a:rPr>
              <a:t>    Feelings</a:t>
            </a:r>
            <a:r>
              <a:rPr lang="en-US" sz="1800" dirty="0">
                <a:solidFill>
                  <a:schemeClr val="lt1"/>
                </a:solidFill>
                <a:latin typeface="+mn-lt"/>
                <a:ea typeface="+mn-ea"/>
                <a:cs typeface="+mn-cs"/>
              </a:rPr>
              <a:t>: </a:t>
            </a:r>
            <a:r>
              <a:rPr lang="en-US" sz="1400" dirty="0">
                <a:solidFill>
                  <a:schemeClr val="lt1"/>
                </a:solidFill>
                <a:latin typeface="+mn-lt"/>
                <a:ea typeface="+mn-ea"/>
                <a:cs typeface="+mn-cs"/>
              </a:rPr>
              <a:t>open, curious</a:t>
            </a:r>
          </a:p>
          <a:p>
            <a:pPr fontAlgn="auto">
              <a:spcBef>
                <a:spcPts val="0"/>
              </a:spcBef>
              <a:spcAft>
                <a:spcPts val="0"/>
              </a:spcAft>
              <a:defRPr/>
            </a:pPr>
            <a:r>
              <a:rPr lang="en-US" sz="1800" dirty="0">
                <a:solidFill>
                  <a:schemeClr val="lt1"/>
                </a:solidFill>
                <a:latin typeface="+mn-lt"/>
                <a:ea typeface="+mn-ea"/>
                <a:cs typeface="+mn-cs"/>
              </a:rPr>
              <a:t>     Intention: </a:t>
            </a:r>
            <a:r>
              <a:rPr lang="en-US" sz="1200" dirty="0">
                <a:solidFill>
                  <a:schemeClr val="lt1"/>
                </a:solidFill>
                <a:latin typeface="+mn-lt"/>
                <a:ea typeface="+mn-ea"/>
                <a:cs typeface="+mn-cs"/>
              </a:rPr>
              <a:t>I want to understand; </a:t>
            </a:r>
          </a:p>
          <a:p>
            <a:pPr algn="ctr" fontAlgn="auto">
              <a:spcBef>
                <a:spcPts val="0"/>
              </a:spcBef>
              <a:spcAft>
                <a:spcPts val="0"/>
              </a:spcAft>
              <a:defRPr/>
            </a:pPr>
            <a:r>
              <a:rPr lang="en-US" sz="1200" dirty="0">
                <a:solidFill>
                  <a:schemeClr val="lt1"/>
                </a:solidFill>
                <a:latin typeface="+mn-lt"/>
                <a:ea typeface="+mn-ea"/>
                <a:cs typeface="+mn-cs"/>
              </a:rPr>
              <a:t>                    I want to connect</a:t>
            </a:r>
          </a:p>
        </p:txBody>
      </p:sp>
      <p:sp>
        <p:nvSpPr>
          <p:cNvPr id="7" name="Alternate Process 6"/>
          <p:cNvSpPr>
            <a:spLocks noChangeArrowheads="1"/>
          </p:cNvSpPr>
          <p:nvPr/>
        </p:nvSpPr>
        <p:spPr bwMode="auto">
          <a:xfrm>
            <a:off x="5018088" y="3708400"/>
            <a:ext cx="3300412" cy="1139825"/>
          </a:xfrm>
          <a:prstGeom prst="flowChartAlternateProcess">
            <a:avLst/>
          </a:prstGeom>
          <a:solidFill>
            <a:srgbClr val="E5C777"/>
          </a:solidFill>
          <a:ln w="9525">
            <a:noFill/>
            <a:miter lim="800000"/>
            <a:headEnd/>
            <a:tailEnd/>
          </a:ln>
          <a:effectLst>
            <a:outerShdw blurRad="63500" dist="23000" dir="5400000" rotWithShape="0">
              <a:srgbClr val="000000">
                <a:alpha val="34999"/>
              </a:srgbClr>
            </a:outerShdw>
          </a:effectLst>
        </p:spPr>
        <p:txBody>
          <a:bodyPr anchor="ctr"/>
          <a:lstStyle/>
          <a:p>
            <a:pPr fontAlgn="auto">
              <a:spcBef>
                <a:spcPts val="0"/>
              </a:spcBef>
              <a:spcAft>
                <a:spcPts val="0"/>
              </a:spcAft>
              <a:defRPr/>
            </a:pPr>
            <a:r>
              <a:rPr lang="en-US" sz="1800" dirty="0">
                <a:solidFill>
                  <a:schemeClr val="bg2">
                    <a:lumMod val="25000"/>
                  </a:schemeClr>
                </a:solidFill>
                <a:latin typeface="Arial"/>
                <a:ea typeface="+mn-ea"/>
                <a:cs typeface="Arial"/>
              </a:rPr>
              <a:t>     Feelings</a:t>
            </a:r>
            <a:r>
              <a:rPr lang="en-US" sz="1800" dirty="0">
                <a:solidFill>
                  <a:schemeClr val="bg2">
                    <a:lumMod val="25000"/>
                  </a:schemeClr>
                </a:solidFill>
                <a:latin typeface="+mn-lt"/>
                <a:ea typeface="+mn-ea"/>
                <a:cs typeface="+mn-cs"/>
              </a:rPr>
              <a:t>: </a:t>
            </a:r>
            <a:r>
              <a:rPr lang="en-US" sz="1400" b="1" dirty="0">
                <a:solidFill>
                  <a:schemeClr val="bg2">
                    <a:lumMod val="25000"/>
                  </a:schemeClr>
                </a:solidFill>
                <a:latin typeface="+mn-lt"/>
                <a:ea typeface="+mn-ea"/>
                <a:cs typeface="+mn-cs"/>
              </a:rPr>
              <a:t>upset</a:t>
            </a:r>
            <a:r>
              <a:rPr lang="en-US" sz="1400" dirty="0">
                <a:solidFill>
                  <a:schemeClr val="bg2">
                    <a:lumMod val="25000"/>
                  </a:schemeClr>
                </a:solidFill>
                <a:latin typeface="+mn-lt"/>
                <a:ea typeface="+mn-ea"/>
                <a:cs typeface="+mn-cs"/>
              </a:rPr>
              <a:t>, angry</a:t>
            </a:r>
          </a:p>
          <a:p>
            <a:pPr fontAlgn="auto">
              <a:spcBef>
                <a:spcPts val="0"/>
              </a:spcBef>
              <a:spcAft>
                <a:spcPts val="0"/>
              </a:spcAft>
              <a:defRPr/>
            </a:pPr>
            <a:r>
              <a:rPr lang="en-US" sz="1800" dirty="0">
                <a:solidFill>
                  <a:schemeClr val="bg2">
                    <a:lumMod val="25000"/>
                  </a:schemeClr>
                </a:solidFill>
                <a:latin typeface="+mn-lt"/>
                <a:ea typeface="+mn-ea"/>
                <a:cs typeface="+mn-cs"/>
              </a:rPr>
              <a:t>       Intention: </a:t>
            </a:r>
            <a:r>
              <a:rPr lang="en-US" sz="1400" dirty="0">
                <a:solidFill>
                  <a:schemeClr val="bg2">
                    <a:lumMod val="25000"/>
                  </a:schemeClr>
                </a:solidFill>
                <a:latin typeface="+mn-lt"/>
                <a:ea typeface="+mn-ea"/>
                <a:cs typeface="+mn-cs"/>
              </a:rPr>
              <a:t>I want to be right; </a:t>
            </a:r>
          </a:p>
          <a:p>
            <a:pPr algn="ctr" fontAlgn="auto">
              <a:spcBef>
                <a:spcPts val="0"/>
              </a:spcBef>
              <a:spcAft>
                <a:spcPts val="0"/>
              </a:spcAft>
              <a:defRPr/>
            </a:pPr>
            <a:r>
              <a:rPr lang="en-US" sz="1400" dirty="0">
                <a:solidFill>
                  <a:schemeClr val="bg2">
                    <a:lumMod val="25000"/>
                  </a:schemeClr>
                </a:solidFill>
                <a:latin typeface="+mn-lt"/>
                <a:ea typeface="+mn-ea"/>
                <a:cs typeface="+mn-cs"/>
              </a:rPr>
              <a:t>                              I want to get my way; </a:t>
            </a:r>
          </a:p>
          <a:p>
            <a:pPr algn="ctr" fontAlgn="auto">
              <a:spcBef>
                <a:spcPts val="0"/>
              </a:spcBef>
              <a:spcAft>
                <a:spcPts val="0"/>
              </a:spcAft>
              <a:defRPr/>
            </a:pPr>
            <a:r>
              <a:rPr lang="en-US" sz="1400" dirty="0">
                <a:solidFill>
                  <a:schemeClr val="bg2">
                    <a:lumMod val="25000"/>
                  </a:schemeClr>
                </a:solidFill>
                <a:latin typeface="+mn-lt"/>
                <a:ea typeface="+mn-ea"/>
                <a:cs typeface="+mn-cs"/>
              </a:rPr>
              <a:t>                     I want to punish</a:t>
            </a:r>
            <a:endParaRPr lang="en-US" sz="1800" dirty="0">
              <a:solidFill>
                <a:schemeClr val="bg2">
                  <a:lumMod val="25000"/>
                </a:schemeClr>
              </a:solidFill>
              <a:latin typeface="+mn-lt"/>
              <a:ea typeface="+mn-ea"/>
              <a:cs typeface="+mn-cs"/>
            </a:endParaRPr>
          </a:p>
        </p:txBody>
      </p:sp>
      <p:cxnSp>
        <p:nvCxnSpPr>
          <p:cNvPr id="14" name="Straight Arrow Connector 13"/>
          <p:cNvCxnSpPr>
            <a:cxnSpLocks noChangeShapeType="1"/>
          </p:cNvCxnSpPr>
          <p:nvPr/>
        </p:nvCxnSpPr>
        <p:spPr bwMode="auto">
          <a:xfrm>
            <a:off x="4799013" y="3451225"/>
            <a:ext cx="412750" cy="422275"/>
          </a:xfrm>
          <a:prstGeom prst="straightConnector1">
            <a:avLst/>
          </a:prstGeom>
          <a:noFill/>
          <a:ln w="25400">
            <a:solidFill>
              <a:schemeClr val="tx1"/>
            </a:solidFill>
            <a:round/>
            <a:headEnd/>
            <a:tailEnd type="arrow" w="med" len="med"/>
          </a:ln>
          <a:effectLst>
            <a:outerShdw blurRad="63500" dist="20000" dir="5400000" rotWithShape="0">
              <a:srgbClr val="000000">
                <a:alpha val="37999"/>
              </a:srgbClr>
            </a:outerShdw>
          </a:effectLst>
          <a:extLst>
            <a:ext uri="{909E8E84-426E-40dd-AFC4-6F175D3DCCD1}">
              <a14:hiddenFill xmlns:a14="http://schemas.microsoft.com/office/drawing/2010/main" xmlns="">
                <a:noFill/>
              </a14:hiddenFill>
            </a:ext>
          </a:extLst>
        </p:spPr>
      </p:cxnSp>
      <p:cxnSp>
        <p:nvCxnSpPr>
          <p:cNvPr id="17" name="Straight Arrow Connector 16"/>
          <p:cNvCxnSpPr>
            <a:cxnSpLocks noChangeShapeType="1"/>
            <a:stCxn id="8" idx="2"/>
          </p:cNvCxnSpPr>
          <p:nvPr/>
        </p:nvCxnSpPr>
        <p:spPr bwMode="auto">
          <a:xfrm flipH="1">
            <a:off x="4330700" y="3448050"/>
            <a:ext cx="479425" cy="344488"/>
          </a:xfrm>
          <a:prstGeom prst="straightConnector1">
            <a:avLst/>
          </a:prstGeom>
          <a:noFill/>
          <a:ln w="25400">
            <a:solidFill>
              <a:schemeClr val="tx1"/>
            </a:solidFill>
            <a:round/>
            <a:headEnd/>
            <a:tailEnd type="arrow" w="med" len="med"/>
          </a:ln>
          <a:effectLst>
            <a:outerShdw blurRad="63500" dist="20000" dir="5400000" rotWithShape="0">
              <a:srgbClr val="000000">
                <a:alpha val="37999"/>
              </a:srgbClr>
            </a:outerShdw>
          </a:effectLst>
          <a:extLst>
            <a:ext uri="{909E8E84-426E-40dd-AFC4-6F175D3DCCD1}">
              <a14:hiddenFill xmlns:a14="http://schemas.microsoft.com/office/drawing/2010/main" xmlns="">
                <a:noFill/>
              </a14:hiddenFill>
            </a:ext>
          </a:extLst>
        </p:spPr>
      </p:cxnSp>
      <p:cxnSp>
        <p:nvCxnSpPr>
          <p:cNvPr id="24" name="Straight Arrow Connector 23"/>
          <p:cNvCxnSpPr>
            <a:cxnSpLocks noChangeShapeType="1"/>
          </p:cNvCxnSpPr>
          <p:nvPr/>
        </p:nvCxnSpPr>
        <p:spPr bwMode="auto">
          <a:xfrm flipH="1">
            <a:off x="7118350" y="2840038"/>
            <a:ext cx="579438" cy="0"/>
          </a:xfrm>
          <a:prstGeom prst="straightConnector1">
            <a:avLst/>
          </a:prstGeom>
          <a:noFill/>
          <a:ln w="38100" cmpd="sng">
            <a:solidFill>
              <a:schemeClr val="tx1"/>
            </a:solidFill>
            <a:round/>
            <a:headEnd/>
            <a:tailEnd type="arrow" w="med" len="med"/>
          </a:ln>
          <a:effectLst>
            <a:outerShdw blurRad="63500" dist="20000" dir="5400000" rotWithShape="0">
              <a:srgbClr val="000000">
                <a:alpha val="37999"/>
              </a:srgbClr>
            </a:outerShdw>
          </a:effectLst>
          <a:extLst>
            <a:ext uri="{909E8E84-426E-40dd-AFC4-6F175D3DCCD1}">
              <a14:hiddenFill xmlns:a14="http://schemas.microsoft.com/office/drawing/2010/main" xmlns="">
                <a:noFill/>
              </a14:hiddenFill>
            </a:ext>
          </a:extLst>
        </p:spPr>
      </p:cxnSp>
      <p:cxnSp>
        <p:nvCxnSpPr>
          <p:cNvPr id="26" name="Straight Connector 25"/>
          <p:cNvCxnSpPr>
            <a:cxnSpLocks noChangeShapeType="1"/>
          </p:cNvCxnSpPr>
          <p:nvPr/>
        </p:nvCxnSpPr>
        <p:spPr bwMode="auto">
          <a:xfrm flipV="1">
            <a:off x="7697788" y="2840038"/>
            <a:ext cx="0" cy="1047750"/>
          </a:xfrm>
          <a:prstGeom prst="line">
            <a:avLst/>
          </a:prstGeom>
          <a:noFill/>
          <a:ln w="38100" cmpd="sng">
            <a:solidFill>
              <a:schemeClr val="tx1"/>
            </a:solidFill>
            <a:round/>
            <a:headEnd/>
            <a:tailEnd/>
          </a:ln>
          <a:effectLst>
            <a:outerShdw blurRad="63500" dist="20000" dir="5400000" rotWithShape="0">
              <a:srgbClr val="000000">
                <a:alpha val="37999"/>
              </a:srgbClr>
            </a:outerShdw>
          </a:effectLst>
          <a:extLst>
            <a:ext uri="{909E8E84-426E-40dd-AFC4-6F175D3DCCD1}">
              <a14:hiddenFill xmlns:a14="http://schemas.microsoft.com/office/drawing/2010/main" xmlns="">
                <a:noFill/>
              </a14:hiddenFill>
            </a:ext>
          </a:extLst>
        </p:spPr>
      </p:cxnSp>
      <p:sp>
        <p:nvSpPr>
          <p:cNvPr id="27" name="Alternate Process 26"/>
          <p:cNvSpPr>
            <a:spLocks noChangeArrowheads="1"/>
          </p:cNvSpPr>
          <p:nvPr/>
        </p:nvSpPr>
        <p:spPr bwMode="auto">
          <a:xfrm>
            <a:off x="1195388" y="5013325"/>
            <a:ext cx="3135312" cy="1225550"/>
          </a:xfrm>
          <a:prstGeom prst="flowChartAlternateProcess">
            <a:avLst/>
          </a:prstGeom>
          <a:solidFill>
            <a:schemeClr val="bg2">
              <a:lumMod val="50000"/>
            </a:schemeClr>
          </a:solidFill>
          <a:ln w="9525">
            <a:solidFill>
              <a:schemeClr val="accent3">
                <a:lumMod val="75000"/>
              </a:schemeClr>
            </a:solidFill>
            <a:miter lim="800000"/>
            <a:headEnd/>
            <a:tailEnd/>
          </a:ln>
          <a:effectLst>
            <a:outerShdw blurRad="63500" dist="23000" dir="5400000" rotWithShape="0">
              <a:srgbClr val="000000">
                <a:alpha val="34999"/>
              </a:srgbClr>
            </a:outerShdw>
          </a:effectLst>
        </p:spPr>
        <p:txBody>
          <a:bodyPr anchor="ctr"/>
          <a:lstStyle/>
          <a:p>
            <a:pPr algn="ctr" fontAlgn="auto">
              <a:spcBef>
                <a:spcPts val="0"/>
              </a:spcBef>
              <a:spcAft>
                <a:spcPts val="0"/>
              </a:spcAft>
              <a:defRPr/>
            </a:pPr>
            <a:r>
              <a:rPr lang="en-US" sz="1800" dirty="0">
                <a:solidFill>
                  <a:schemeClr val="lt1"/>
                </a:solidFill>
                <a:latin typeface="+mn-lt"/>
                <a:ea typeface="+mn-ea"/>
                <a:cs typeface="+mn-cs"/>
              </a:rPr>
              <a:t>I choose to EMPATHIZE</a:t>
            </a:r>
          </a:p>
          <a:p>
            <a:pPr algn="ctr" fontAlgn="auto">
              <a:spcBef>
                <a:spcPts val="0"/>
              </a:spcBef>
              <a:spcAft>
                <a:spcPts val="0"/>
              </a:spcAft>
              <a:defRPr/>
            </a:pPr>
            <a:r>
              <a:rPr lang="en-US" sz="1800" dirty="0">
                <a:solidFill>
                  <a:schemeClr val="lt1"/>
                </a:solidFill>
                <a:latin typeface="+mn-lt"/>
                <a:ea typeface="+mn-ea"/>
                <a:cs typeface="+mn-cs"/>
              </a:rPr>
              <a:t>with the other</a:t>
            </a:r>
          </a:p>
        </p:txBody>
      </p:sp>
      <p:cxnSp>
        <p:nvCxnSpPr>
          <p:cNvPr id="30" name="Straight Arrow Connector 29"/>
          <p:cNvCxnSpPr>
            <a:cxnSpLocks noChangeShapeType="1"/>
          </p:cNvCxnSpPr>
          <p:nvPr/>
        </p:nvCxnSpPr>
        <p:spPr bwMode="auto">
          <a:xfrm>
            <a:off x="3998913" y="4868863"/>
            <a:ext cx="0" cy="300037"/>
          </a:xfrm>
          <a:prstGeom prst="straightConnector1">
            <a:avLst/>
          </a:prstGeom>
          <a:noFill/>
          <a:ln w="25400">
            <a:solidFill>
              <a:schemeClr val="tx1"/>
            </a:solidFill>
            <a:round/>
            <a:headEnd/>
            <a:tailEnd type="arrow" w="med" len="med"/>
          </a:ln>
          <a:effectLst>
            <a:outerShdw blurRad="63500" dist="20000" dir="5400000" rotWithShape="0">
              <a:srgbClr val="000000">
                <a:alpha val="37999"/>
              </a:srgbClr>
            </a:outerShdw>
          </a:effectLst>
          <a:extLst>
            <a:ext uri="{909E8E84-426E-40dd-AFC4-6F175D3DCCD1}">
              <a14:hiddenFill xmlns:a14="http://schemas.microsoft.com/office/drawing/2010/main" xmlns="">
                <a:noFill/>
              </a14:hiddenFill>
            </a:ext>
          </a:extLst>
        </p:spPr>
      </p:cxnSp>
      <p:sp>
        <p:nvSpPr>
          <p:cNvPr id="21" name="Alternate Process 20"/>
          <p:cNvSpPr>
            <a:spLocks noChangeArrowheads="1"/>
          </p:cNvSpPr>
          <p:nvPr/>
        </p:nvSpPr>
        <p:spPr bwMode="auto">
          <a:xfrm>
            <a:off x="5018088" y="4984750"/>
            <a:ext cx="3300412" cy="1225550"/>
          </a:xfrm>
          <a:prstGeom prst="flowChartAlternateProcess">
            <a:avLst/>
          </a:prstGeom>
          <a:solidFill>
            <a:schemeClr val="bg2">
              <a:lumMod val="50000"/>
            </a:schemeClr>
          </a:solidFill>
          <a:ln w="9525">
            <a:solidFill>
              <a:schemeClr val="accent3">
                <a:lumMod val="75000"/>
              </a:schemeClr>
            </a:solidFill>
            <a:miter lim="800000"/>
            <a:headEnd/>
            <a:tailEnd/>
          </a:ln>
          <a:effectLst>
            <a:outerShdw blurRad="63500" dist="23000" dir="5400000" rotWithShape="0">
              <a:srgbClr val="000000">
                <a:alpha val="34999"/>
              </a:srgbClr>
            </a:outerShdw>
          </a:effectLst>
        </p:spPr>
        <p:txBody>
          <a:bodyPr anchor="ctr"/>
          <a:lstStyle/>
          <a:p>
            <a:pPr algn="ctr" fontAlgn="auto">
              <a:spcBef>
                <a:spcPts val="0"/>
              </a:spcBef>
              <a:spcAft>
                <a:spcPts val="0"/>
              </a:spcAft>
              <a:defRPr/>
            </a:pPr>
            <a:endParaRPr lang="en-US" sz="1800" dirty="0">
              <a:solidFill>
                <a:schemeClr val="lt1"/>
              </a:solidFill>
              <a:latin typeface="+mn-lt"/>
              <a:ea typeface="+mn-ea"/>
              <a:cs typeface="+mn-cs"/>
            </a:endParaRPr>
          </a:p>
          <a:p>
            <a:pPr algn="ctr" fontAlgn="auto">
              <a:spcBef>
                <a:spcPts val="0"/>
              </a:spcBef>
              <a:spcAft>
                <a:spcPts val="0"/>
              </a:spcAft>
              <a:defRPr/>
            </a:pPr>
            <a:r>
              <a:rPr lang="en-US" sz="1800" dirty="0">
                <a:solidFill>
                  <a:schemeClr val="lt1"/>
                </a:solidFill>
                <a:latin typeface="+mn-lt"/>
                <a:ea typeface="+mn-ea"/>
                <a:cs typeface="+mn-cs"/>
              </a:rPr>
              <a:t>I choose to EXPRESS</a:t>
            </a:r>
          </a:p>
          <a:p>
            <a:pPr algn="ctr" fontAlgn="auto">
              <a:spcBef>
                <a:spcPts val="0"/>
              </a:spcBef>
              <a:spcAft>
                <a:spcPts val="0"/>
              </a:spcAft>
              <a:defRPr/>
            </a:pPr>
            <a:r>
              <a:rPr lang="en-US" sz="1800" dirty="0">
                <a:solidFill>
                  <a:schemeClr val="lt1"/>
                </a:solidFill>
                <a:latin typeface="+mn-lt"/>
                <a:ea typeface="+mn-ea"/>
                <a:cs typeface="+mn-cs"/>
              </a:rPr>
              <a:t>myself</a:t>
            </a:r>
          </a:p>
          <a:p>
            <a:pPr algn="ctr" fontAlgn="auto">
              <a:spcBef>
                <a:spcPts val="0"/>
              </a:spcBef>
              <a:spcAft>
                <a:spcPts val="0"/>
              </a:spcAft>
              <a:defRPr/>
            </a:pPr>
            <a:endParaRPr lang="en-US" sz="1800" dirty="0">
              <a:solidFill>
                <a:schemeClr val="lt1"/>
              </a:solidFill>
              <a:latin typeface="+mn-lt"/>
              <a:ea typeface="+mn-ea"/>
              <a:cs typeface="+mn-cs"/>
            </a:endParaRPr>
          </a:p>
        </p:txBody>
      </p:sp>
      <p:cxnSp>
        <p:nvCxnSpPr>
          <p:cNvPr id="22" name="Straight Arrow Connector 21"/>
          <p:cNvCxnSpPr>
            <a:cxnSpLocks noChangeShapeType="1"/>
          </p:cNvCxnSpPr>
          <p:nvPr/>
        </p:nvCxnSpPr>
        <p:spPr bwMode="auto">
          <a:xfrm>
            <a:off x="3989388" y="4848225"/>
            <a:ext cx="1079500" cy="350838"/>
          </a:xfrm>
          <a:prstGeom prst="straightConnector1">
            <a:avLst/>
          </a:prstGeom>
          <a:noFill/>
          <a:ln w="25400">
            <a:solidFill>
              <a:schemeClr val="tx1"/>
            </a:solidFill>
            <a:round/>
            <a:headEnd/>
            <a:tailEnd type="arrow" w="med" len="med"/>
          </a:ln>
          <a:effectLst>
            <a:outerShdw blurRad="63500" dist="20000" dir="5400000" rotWithShape="0">
              <a:srgbClr val="000000">
                <a:alpha val="37999"/>
              </a:srgbClr>
            </a:outerShdw>
          </a:effectLst>
          <a:extLst>
            <a:ext uri="{909E8E84-426E-40dd-AFC4-6F175D3DCCD1}">
              <a14:hiddenFill xmlns:a14="http://schemas.microsoft.com/office/drawing/2010/main" xmlns="">
                <a:noFill/>
              </a14:hiddenFill>
            </a:ext>
          </a:extLst>
        </p:spPr>
      </p:cxnSp>
      <p:sp>
        <p:nvSpPr>
          <p:cNvPr id="52239" name="TextBox 9"/>
          <p:cNvSpPr txBox="1">
            <a:spLocks noChangeArrowheads="1"/>
          </p:cNvSpPr>
          <p:nvPr/>
        </p:nvSpPr>
        <p:spPr bwMode="auto">
          <a:xfrm>
            <a:off x="1673225" y="493713"/>
            <a:ext cx="6103938" cy="5794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3200" b="1"/>
              <a:t>The No-Fault Zone</a:t>
            </a:r>
            <a:r>
              <a:rPr lang="en-US" sz="2200" b="1" baseline="30000"/>
              <a:t>®</a:t>
            </a:r>
            <a:r>
              <a:rPr lang="en-US" sz="3200" b="1"/>
              <a:t> Flow Chart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a:xfrm>
            <a:off x="1628775" y="393700"/>
            <a:ext cx="6513513" cy="1143000"/>
          </a:xfrm>
        </p:spPr>
        <p:txBody>
          <a:bodyPr/>
          <a:lstStyle/>
          <a:p>
            <a:pPr algn="l"/>
            <a:r>
              <a:rPr lang="en-US" sz="3200" i="1">
                <a:latin typeface="Calibri" charset="0"/>
              </a:rPr>
              <a:t>The No-Fault Zone® Game </a:t>
            </a:r>
            <a:r>
              <a:rPr lang="en-US" sz="3200">
                <a:latin typeface="Calibri" charset="0"/>
              </a:rPr>
              <a:t>Manual</a:t>
            </a:r>
          </a:p>
        </p:txBody>
      </p:sp>
      <p:sp>
        <p:nvSpPr>
          <p:cNvPr id="18434" name="Content Placeholder 2"/>
          <p:cNvSpPr>
            <a:spLocks noGrp="1"/>
          </p:cNvSpPr>
          <p:nvPr>
            <p:ph idx="1"/>
          </p:nvPr>
        </p:nvSpPr>
        <p:spPr>
          <a:xfrm>
            <a:off x="457200" y="1570038"/>
            <a:ext cx="8229600" cy="4525962"/>
          </a:xfrm>
        </p:spPr>
        <p:txBody>
          <a:bodyPr/>
          <a:lstStyle/>
          <a:p>
            <a:pPr marL="0" indent="0" algn="ctr">
              <a:buFont typeface="Arial" charset="0"/>
              <a:buNone/>
            </a:pPr>
            <a:r>
              <a:rPr lang="en-US" sz="2000" dirty="0">
                <a:latin typeface="Calibri" charset="0"/>
              </a:rPr>
              <a:t>This PowerPoint Manual provides directions for the </a:t>
            </a:r>
          </a:p>
          <a:p>
            <a:pPr marL="0" indent="0" algn="ctr">
              <a:buFont typeface="Arial" charset="0"/>
              <a:buNone/>
            </a:pPr>
            <a:r>
              <a:rPr lang="en-US" sz="2000" dirty="0">
                <a:latin typeface="Calibri" charset="0"/>
              </a:rPr>
              <a:t>5 </a:t>
            </a:r>
            <a:r>
              <a:rPr lang="en-US" sz="2000" i="1" dirty="0">
                <a:latin typeface="Calibri" charset="0"/>
              </a:rPr>
              <a:t>No-Fault Zone </a:t>
            </a:r>
            <a:r>
              <a:rPr lang="en-US" sz="2000" dirty="0">
                <a:latin typeface="Calibri" charset="0"/>
              </a:rPr>
              <a:t>games we play most often. </a:t>
            </a:r>
          </a:p>
          <a:p>
            <a:pPr marL="0" indent="0" algn="ctr">
              <a:buFont typeface="Arial" charset="0"/>
              <a:buNone/>
            </a:pPr>
            <a:r>
              <a:rPr lang="en-US" sz="2000" i="1" dirty="0">
                <a:latin typeface="Calibri" charset="0"/>
              </a:rPr>
              <a:t>We hope you find it fun &amp; useful.</a:t>
            </a:r>
          </a:p>
          <a:p>
            <a:pPr marL="0" indent="0" algn="ctr">
              <a:buFont typeface="Arial" charset="0"/>
              <a:buNone/>
            </a:pPr>
            <a:r>
              <a:rPr lang="en-US" sz="1600" i="1" dirty="0">
                <a:latin typeface="Calibri" charset="0"/>
              </a:rPr>
              <a:t>Sura Hart &amp; Victoria Kindle </a:t>
            </a:r>
            <a:r>
              <a:rPr lang="en-US" sz="1600" i="1" dirty="0" err="1">
                <a:latin typeface="Calibri" charset="0"/>
              </a:rPr>
              <a:t>Hodson</a:t>
            </a:r>
            <a:r>
              <a:rPr lang="en-US" sz="1600" i="1" dirty="0">
                <a:latin typeface="Calibri" charset="0"/>
              </a:rPr>
              <a:t> </a:t>
            </a:r>
          </a:p>
          <a:p>
            <a:pPr marL="0" indent="0" algn="ctr">
              <a:buFont typeface="Arial" charset="0"/>
              <a:buNone/>
            </a:pPr>
            <a:r>
              <a:rPr lang="en-US" sz="1400" i="1" dirty="0">
                <a:latin typeface="Calibri" charset="0"/>
              </a:rPr>
              <a:t>With Penny Vine and Kyra </a:t>
            </a:r>
            <a:r>
              <a:rPr lang="en-US" sz="1400" i="1" dirty="0" err="1">
                <a:latin typeface="Calibri" charset="0"/>
              </a:rPr>
              <a:t>Freestar</a:t>
            </a:r>
            <a:endParaRPr lang="en-US" sz="1400" i="1" dirty="0">
              <a:latin typeface="Calibri" charset="0"/>
            </a:endParaRPr>
          </a:p>
          <a:p>
            <a:pPr marL="0" indent="0">
              <a:buFont typeface="Arial" charset="0"/>
              <a:buNone/>
            </a:pPr>
            <a:endParaRPr lang="en-US" sz="2000" dirty="0">
              <a:latin typeface="Calibri" charset="0"/>
            </a:endParaRPr>
          </a:p>
          <a:p>
            <a:pPr marL="0" indent="0">
              <a:buFont typeface="Arial" charset="0"/>
              <a:buNone/>
            </a:pPr>
            <a:r>
              <a:rPr lang="en-US" sz="2000" dirty="0">
                <a:latin typeface="Calibri" charset="0"/>
              </a:rPr>
              <a:t>Additional resources you may enjoy:</a:t>
            </a:r>
          </a:p>
          <a:p>
            <a:pPr marL="0" indent="0">
              <a:buFont typeface="Arial" charset="0"/>
              <a:buNone/>
            </a:pPr>
            <a:r>
              <a:rPr lang="en-US" sz="2000" dirty="0">
                <a:latin typeface="Calibri" charset="0"/>
              </a:rPr>
              <a:t>	-The No-Fault Zone </a:t>
            </a:r>
            <a:r>
              <a:rPr lang="en-US" sz="2000" b="1" dirty="0">
                <a:latin typeface="Calibri" charset="0"/>
              </a:rPr>
              <a:t>website</a:t>
            </a:r>
            <a:r>
              <a:rPr lang="en-US" sz="2000" dirty="0">
                <a:latin typeface="Calibri" charset="0"/>
              </a:rPr>
              <a:t>: </a:t>
            </a:r>
            <a:r>
              <a:rPr lang="en-US" sz="2000" dirty="0" err="1">
                <a:latin typeface="Calibri" charset="0"/>
              </a:rPr>
              <a:t>www.thenofaultzone.com</a:t>
            </a:r>
            <a:endParaRPr lang="en-US" sz="2000" dirty="0">
              <a:latin typeface="Calibri" charset="0"/>
            </a:endParaRPr>
          </a:p>
          <a:p>
            <a:pPr marL="0" indent="0">
              <a:buFont typeface="Arial" charset="0"/>
              <a:buNone/>
            </a:pPr>
            <a:r>
              <a:rPr lang="en-US" sz="2000" dirty="0">
                <a:latin typeface="Calibri" charset="0"/>
              </a:rPr>
              <a:t>	-The </a:t>
            </a:r>
            <a:r>
              <a:rPr lang="en-US" sz="2000" b="1" dirty="0">
                <a:latin typeface="Calibri" charset="0"/>
              </a:rPr>
              <a:t>Game booklet</a:t>
            </a:r>
            <a:r>
              <a:rPr lang="en-US" sz="2000" dirty="0">
                <a:latin typeface="Calibri" charset="0"/>
              </a:rPr>
              <a:t> (free download at </a:t>
            </a:r>
            <a:r>
              <a:rPr lang="en-US" sz="2000" dirty="0" err="1">
                <a:latin typeface="Calibri" charset="0"/>
              </a:rPr>
              <a:t>www.thenofaultzone.com</a:t>
            </a:r>
            <a:r>
              <a:rPr lang="en-US" sz="2000" dirty="0">
                <a:latin typeface="Calibri" charset="0"/>
              </a:rPr>
              <a:t>)</a:t>
            </a:r>
          </a:p>
          <a:p>
            <a:pPr marL="0" indent="0">
              <a:buFont typeface="Arial" charset="0"/>
              <a:buNone/>
            </a:pPr>
            <a:r>
              <a:rPr lang="en-US" sz="2000" dirty="0">
                <a:latin typeface="Calibri" charset="0"/>
              </a:rPr>
              <a:t>	-</a:t>
            </a:r>
            <a:r>
              <a:rPr lang="en-US" sz="2000" i="1" dirty="0">
                <a:latin typeface="Calibri" charset="0"/>
              </a:rPr>
              <a:t>The No-Fault Classroom </a:t>
            </a:r>
            <a:r>
              <a:rPr lang="en-US" sz="2000" b="1" dirty="0">
                <a:latin typeface="Calibri" charset="0"/>
              </a:rPr>
              <a:t>book </a:t>
            </a:r>
            <a:r>
              <a:rPr lang="en-US" sz="2000" dirty="0">
                <a:latin typeface="Calibri" charset="0"/>
              </a:rPr>
              <a:t>that provides directions for making </a:t>
            </a:r>
            <a:r>
              <a:rPr lang="en-US" sz="2000" i="1" dirty="0">
                <a:latin typeface="Calibri" charset="0"/>
              </a:rPr>
              <a:t>your 	 own No-Fault Zone Game</a:t>
            </a:r>
            <a:r>
              <a:rPr lang="en-US" sz="2000" dirty="0">
                <a:latin typeface="Calibri" charset="0"/>
              </a:rPr>
              <a:t>, as well as activities to use with the Game.</a:t>
            </a:r>
          </a:p>
          <a:p>
            <a:pPr marL="0" indent="0">
              <a:buFont typeface="Arial" charset="0"/>
              <a:buNone/>
            </a:pPr>
            <a:r>
              <a:rPr lang="en-US" sz="2000" dirty="0">
                <a:latin typeface="Calibri" charset="0"/>
              </a:rPr>
              <a:t>You can can also read about our curriculum, </a:t>
            </a:r>
            <a:r>
              <a:rPr lang="en-US" sz="2000" i="1" dirty="0">
                <a:latin typeface="Calibri" charset="0"/>
              </a:rPr>
              <a:t>The No-Fault Classroom</a:t>
            </a:r>
            <a:r>
              <a:rPr lang="en-US" sz="2000" dirty="0">
                <a:latin typeface="Calibri" charset="0"/>
              </a:rPr>
              <a:t>, as well as our other two books, </a:t>
            </a:r>
            <a:r>
              <a:rPr lang="en-US" sz="2000" i="1" dirty="0">
                <a:latin typeface="Calibri" charset="0"/>
              </a:rPr>
              <a:t>The Compassionate Classroom </a:t>
            </a:r>
            <a:r>
              <a:rPr lang="en-US" sz="2000" dirty="0">
                <a:latin typeface="Calibri" charset="0"/>
              </a:rPr>
              <a:t>and </a:t>
            </a:r>
            <a:r>
              <a:rPr lang="en-US" sz="2000" i="1" dirty="0">
                <a:latin typeface="Calibri" charset="0"/>
              </a:rPr>
              <a:t>Respectful Parents, Respectful Kids</a:t>
            </a:r>
            <a:r>
              <a:rPr lang="en-US" sz="2000" dirty="0">
                <a:latin typeface="Calibri" charset="0"/>
              </a:rPr>
              <a:t> at </a:t>
            </a:r>
            <a:r>
              <a:rPr lang="en-US" sz="2000" dirty="0" err="1">
                <a:latin typeface="Calibri" charset="0"/>
              </a:rPr>
              <a:t>www.thenofaultzone.com</a:t>
            </a:r>
            <a:r>
              <a:rPr lang="en-US" sz="2000" dirty="0">
                <a:latin typeface="Calibri" charset="0"/>
              </a:rPr>
              <a:t>.</a:t>
            </a:r>
          </a:p>
        </p:txBody>
      </p:sp>
      <p:sp>
        <p:nvSpPr>
          <p:cNvPr id="18435" name="Slide Number Placeholder 3"/>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BD6ECBBB-473E-9748-9121-E423C68B04C1}" type="slidenum">
              <a:rPr lang="en-US" sz="1200">
                <a:solidFill>
                  <a:srgbClr val="898989"/>
                </a:solidFill>
                <a:latin typeface="Calibri" charset="0"/>
                <a:cs typeface="Arial" charset="0"/>
              </a:rPr>
              <a:pPr eaLnBrk="1" hangingPunct="1"/>
              <a:t>3</a:t>
            </a:fld>
            <a:endParaRPr lang="en-US" sz="1200">
              <a:solidFill>
                <a:srgbClr val="898989"/>
              </a:solidFill>
              <a:latin typeface="Calibri" charset="0"/>
              <a:cs typeface="Arial" charset="0"/>
            </a:endParaRPr>
          </a:p>
        </p:txBody>
      </p:sp>
      <p:pic>
        <p:nvPicPr>
          <p:cNvPr id="18436" name="Picture 6" descr="Logo Graphic Alo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6088" y="215900"/>
            <a:ext cx="1441450" cy="1447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Title 1"/>
          <p:cNvSpPr txBox="1">
            <a:spLocks/>
          </p:cNvSpPr>
          <p:nvPr/>
        </p:nvSpPr>
        <p:spPr bwMode="auto">
          <a:xfrm>
            <a:off x="1887538" y="374650"/>
            <a:ext cx="34671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4400" b="1" dirty="0">
                <a:solidFill>
                  <a:srgbClr val="3366FF"/>
                </a:solidFill>
                <a:latin typeface="Calibri" charset="0"/>
              </a:rPr>
              <a:t>Family Games</a:t>
            </a:r>
          </a:p>
        </p:txBody>
      </p:sp>
      <p:sp>
        <p:nvSpPr>
          <p:cNvPr id="53250" name="Content Placeholder 2"/>
          <p:cNvSpPr txBox="1">
            <a:spLocks/>
          </p:cNvSpPr>
          <p:nvPr/>
        </p:nvSpPr>
        <p:spPr bwMode="auto">
          <a:xfrm>
            <a:off x="1069975" y="1585913"/>
            <a:ext cx="7486650" cy="4495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spcBef>
                <a:spcPct val="20000"/>
              </a:spcBef>
              <a:buFont typeface="Arial" charset="0"/>
              <a:buNone/>
            </a:pPr>
            <a:r>
              <a:rPr lang="en-US" sz="2800" b="1" i="1" dirty="0">
                <a:solidFill>
                  <a:srgbClr val="000000"/>
                </a:solidFill>
                <a:latin typeface="Calibri" charset="0"/>
              </a:rPr>
              <a:t>Daily</a:t>
            </a:r>
          </a:p>
          <a:p>
            <a:pPr eaLnBrk="1" hangingPunct="1">
              <a:spcBef>
                <a:spcPct val="20000"/>
              </a:spcBef>
              <a:buFont typeface="Arial" charset="0"/>
              <a:buNone/>
            </a:pPr>
            <a:r>
              <a:rPr lang="en-US" sz="2000" b="1" dirty="0">
                <a:latin typeface="Calibri" charset="0"/>
              </a:rPr>
              <a:t>• </a:t>
            </a:r>
            <a:r>
              <a:rPr lang="en-US" sz="2000" b="1" i="1" dirty="0">
                <a:latin typeface="Calibri" charset="0"/>
              </a:rPr>
              <a:t>Quick Check-In</a:t>
            </a:r>
            <a:r>
              <a:rPr lang="en-US" sz="2000" dirty="0">
                <a:latin typeface="Calibri" charset="0"/>
              </a:rPr>
              <a:t>: </a:t>
            </a:r>
            <a:r>
              <a:rPr lang="en-US" sz="2000" i="1" dirty="0">
                <a:latin typeface="Calibri" charset="0"/>
              </a:rPr>
              <a:t>How was your day? </a:t>
            </a:r>
          </a:p>
          <a:p>
            <a:pPr eaLnBrk="1" hangingPunct="1">
              <a:spcBef>
                <a:spcPct val="20000"/>
              </a:spcBef>
              <a:buFont typeface="Arial" charset="0"/>
              <a:buNone/>
            </a:pPr>
            <a:r>
              <a:rPr lang="en-US" sz="2000" dirty="0">
                <a:latin typeface="Calibri" charset="0"/>
              </a:rPr>
              <a:t>Each person chooses a Feeling and a Need Card to share.</a:t>
            </a:r>
          </a:p>
          <a:p>
            <a:pPr eaLnBrk="1" hangingPunct="1">
              <a:spcBef>
                <a:spcPct val="20000"/>
              </a:spcBef>
              <a:buFont typeface="Arial" charset="0"/>
              <a:buNone/>
            </a:pPr>
            <a:endParaRPr lang="en-US" sz="2000" i="1" dirty="0">
              <a:latin typeface="Calibri" charset="0"/>
            </a:endParaRPr>
          </a:p>
          <a:p>
            <a:pPr eaLnBrk="1" hangingPunct="1">
              <a:spcBef>
                <a:spcPct val="20000"/>
              </a:spcBef>
              <a:buFont typeface="Arial" charset="0"/>
              <a:buNone/>
            </a:pPr>
            <a:r>
              <a:rPr lang="en-US" sz="2800" b="1" i="1" dirty="0">
                <a:latin typeface="Calibri" charset="0"/>
              </a:rPr>
              <a:t>Weekly Family Meetings </a:t>
            </a:r>
          </a:p>
          <a:p>
            <a:pPr eaLnBrk="1" hangingPunct="1">
              <a:spcBef>
                <a:spcPct val="20000"/>
              </a:spcBef>
              <a:buFont typeface="Arial" charset="0"/>
              <a:buNone/>
            </a:pPr>
            <a:r>
              <a:rPr lang="en-US" sz="2000" b="1" dirty="0">
                <a:latin typeface="Calibri" charset="0"/>
              </a:rPr>
              <a:t>• </a:t>
            </a:r>
            <a:r>
              <a:rPr lang="en-US" sz="2000" b="1" i="1" dirty="0">
                <a:latin typeface="Calibri" charset="0"/>
              </a:rPr>
              <a:t>Draw a Need Card</a:t>
            </a:r>
          </a:p>
          <a:p>
            <a:pPr eaLnBrk="1" hangingPunct="1">
              <a:spcBef>
                <a:spcPct val="20000"/>
              </a:spcBef>
              <a:buFont typeface="Arial" charset="0"/>
              <a:buNone/>
            </a:pPr>
            <a:r>
              <a:rPr lang="en-US" sz="2000" dirty="0">
                <a:latin typeface="Calibri" charset="0"/>
              </a:rPr>
              <a:t>    Talk about what it means to you.	</a:t>
            </a:r>
          </a:p>
          <a:p>
            <a:pPr eaLnBrk="1" hangingPunct="1">
              <a:spcBef>
                <a:spcPct val="20000"/>
              </a:spcBef>
              <a:buFont typeface="Arial" charset="0"/>
              <a:buNone/>
            </a:pPr>
            <a:r>
              <a:rPr lang="en-US" sz="2000" dirty="0">
                <a:latin typeface="Calibri" charset="0"/>
              </a:rPr>
              <a:t>            </a:t>
            </a:r>
            <a:r>
              <a:rPr lang="en-US" sz="2000" b="1" dirty="0">
                <a:latin typeface="Calibri" charset="0"/>
              </a:rPr>
              <a:t>• </a:t>
            </a:r>
            <a:r>
              <a:rPr lang="en-US" sz="2000" b="1" i="1" dirty="0">
                <a:latin typeface="Calibri" charset="0"/>
              </a:rPr>
              <a:t>Draw a Feeling Card </a:t>
            </a:r>
          </a:p>
          <a:p>
            <a:pPr eaLnBrk="1" hangingPunct="1">
              <a:spcBef>
                <a:spcPct val="20000"/>
              </a:spcBef>
              <a:buFont typeface="Arial" charset="0"/>
              <a:buNone/>
            </a:pPr>
            <a:r>
              <a:rPr lang="en-US" sz="2000" dirty="0">
                <a:latin typeface="Calibri" charset="0"/>
              </a:rPr>
              <a:t>                 Talk about times you feel that way.</a:t>
            </a:r>
          </a:p>
          <a:p>
            <a:pPr eaLnBrk="1" hangingPunct="1">
              <a:spcBef>
                <a:spcPct val="20000"/>
              </a:spcBef>
              <a:buFont typeface="Arial" charset="0"/>
              <a:buNone/>
            </a:pPr>
            <a:r>
              <a:rPr lang="en-US" sz="2000" dirty="0">
                <a:latin typeface="Calibri" charset="0"/>
              </a:rPr>
              <a:t>                            </a:t>
            </a:r>
            <a:r>
              <a:rPr lang="en-US" sz="2000" b="1" dirty="0">
                <a:latin typeface="Calibri" charset="0"/>
              </a:rPr>
              <a:t>• </a:t>
            </a:r>
            <a:r>
              <a:rPr lang="en-US" sz="2000" b="1" i="1" dirty="0">
                <a:latin typeface="Calibri" charset="0"/>
              </a:rPr>
              <a:t>Draw a Choice Card </a:t>
            </a:r>
          </a:p>
          <a:p>
            <a:pPr eaLnBrk="1" hangingPunct="1">
              <a:spcBef>
                <a:spcPct val="20000"/>
              </a:spcBef>
              <a:buFont typeface="Arial" charset="0"/>
              <a:buNone/>
            </a:pPr>
            <a:r>
              <a:rPr lang="en-US" sz="2000" dirty="0">
                <a:latin typeface="Calibri" charset="0"/>
              </a:rPr>
              <a:t>                                Talk about when you make that choice.</a:t>
            </a:r>
          </a:p>
        </p:txBody>
      </p:sp>
      <p:sp>
        <p:nvSpPr>
          <p:cNvPr id="53251" name="Slide Number Placeholder 1"/>
          <p:cNvSpPr>
            <a:spLocks noGrp="1"/>
          </p:cNvSpPr>
          <p:nvPr>
            <p:ph type="sldNum" sz="quarter" idx="12"/>
          </p:nvPr>
        </p:nvSpPr>
        <p:spPr bwMode="auto">
          <a:xfrm>
            <a:off x="6553200" y="6189663"/>
            <a:ext cx="21336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8EB86C99-384E-864E-B555-65CEB49E77FC}" type="slidenum">
              <a:rPr lang="en-US" sz="1200">
                <a:solidFill>
                  <a:srgbClr val="898989"/>
                </a:solidFill>
                <a:latin typeface="Calibri" charset="0"/>
              </a:rPr>
              <a:pPr eaLnBrk="1" hangingPunct="1"/>
              <a:t>30</a:t>
            </a:fld>
            <a:endParaRPr lang="en-US" sz="1200">
              <a:solidFill>
                <a:srgbClr val="898989"/>
              </a:solidFill>
              <a:latin typeface="Calibri" charset="0"/>
            </a:endParaRPr>
          </a:p>
        </p:txBody>
      </p:sp>
      <p:pic>
        <p:nvPicPr>
          <p:cNvPr id="53252" name="Picture 6" descr="Logo Graphic Alo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5763" y="215900"/>
            <a:ext cx="1441450" cy="1447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Title 1"/>
          <p:cNvSpPr>
            <a:spLocks noGrp="1"/>
          </p:cNvSpPr>
          <p:nvPr>
            <p:ph type="title"/>
          </p:nvPr>
        </p:nvSpPr>
        <p:spPr>
          <a:xfrm>
            <a:off x="1938867" y="274638"/>
            <a:ext cx="9287933" cy="1143000"/>
          </a:xfrm>
        </p:spPr>
        <p:txBody>
          <a:bodyPr/>
          <a:lstStyle/>
          <a:p>
            <a:pPr algn="l"/>
            <a:br>
              <a:rPr lang="en-US" sz="2800" b="1" i="1" dirty="0">
                <a:solidFill>
                  <a:srgbClr val="3366FF"/>
                </a:solidFill>
                <a:latin typeface="Calibri" charset="0"/>
              </a:rPr>
            </a:br>
            <a:r>
              <a:rPr lang="en-US" sz="2800" b="1" i="1" dirty="0">
                <a:solidFill>
                  <a:srgbClr val="3366FF"/>
                </a:solidFill>
                <a:latin typeface="Calibri" charset="0"/>
              </a:rPr>
              <a:t>Getting to Calm-Alert </a:t>
            </a:r>
            <a:r>
              <a:rPr lang="en-US" sz="2800" b="1" dirty="0">
                <a:solidFill>
                  <a:srgbClr val="3366FF"/>
                </a:solidFill>
                <a:latin typeface="Calibri" charset="0"/>
              </a:rPr>
              <a:t>– 3 Energy Shifters</a:t>
            </a:r>
            <a:br>
              <a:rPr lang="en-US" sz="2800" b="1" dirty="0">
                <a:solidFill>
                  <a:srgbClr val="3366FF"/>
                </a:solidFill>
                <a:latin typeface="Calibri" charset="0"/>
              </a:rPr>
            </a:br>
            <a:endParaRPr lang="en-US" sz="2800" dirty="0">
              <a:solidFill>
                <a:srgbClr val="3366FF"/>
              </a:solidFill>
              <a:latin typeface="Calibri" charset="0"/>
            </a:endParaRPr>
          </a:p>
        </p:txBody>
      </p:sp>
      <p:sp>
        <p:nvSpPr>
          <p:cNvPr id="55298" name="Content Placeholder 2"/>
          <p:cNvSpPr>
            <a:spLocks noGrp="1"/>
          </p:cNvSpPr>
          <p:nvPr>
            <p:ph idx="1"/>
          </p:nvPr>
        </p:nvSpPr>
        <p:spPr>
          <a:xfrm>
            <a:off x="876300" y="1417638"/>
            <a:ext cx="7654925" cy="4708525"/>
          </a:xfrm>
        </p:spPr>
        <p:txBody>
          <a:bodyPr/>
          <a:lstStyle/>
          <a:p>
            <a:pPr marL="0" indent="0" algn="ctr">
              <a:buFont typeface="Arial" charset="0"/>
              <a:buNone/>
            </a:pPr>
            <a:r>
              <a:rPr lang="en-US" sz="1600" dirty="0">
                <a:latin typeface="Calibri" charset="0"/>
              </a:rPr>
              <a:t>Try using these exercises when an energy shift is needed </a:t>
            </a:r>
          </a:p>
          <a:p>
            <a:pPr marL="0" indent="0" algn="ctr">
              <a:buFont typeface="Arial" charset="0"/>
              <a:buNone/>
            </a:pPr>
            <a:r>
              <a:rPr lang="en-US" sz="1600" dirty="0">
                <a:latin typeface="Calibri" charset="0"/>
              </a:rPr>
              <a:t>and/or as a way to start the morning.</a:t>
            </a:r>
          </a:p>
          <a:p>
            <a:pPr marL="0" indent="0" algn="ctr">
              <a:buFont typeface="Arial" charset="0"/>
              <a:buNone/>
            </a:pPr>
            <a:endParaRPr lang="en-US" sz="1800" b="1" u="sng" dirty="0">
              <a:latin typeface="Calibri" charset="0"/>
            </a:endParaRPr>
          </a:p>
          <a:p>
            <a:pPr marL="0" indent="0">
              <a:buFont typeface="Arial" charset="0"/>
              <a:buNone/>
            </a:pPr>
            <a:r>
              <a:rPr lang="en-US" sz="1800" b="1" dirty="0">
                <a:latin typeface="Calibri" charset="0"/>
              </a:rPr>
              <a:t>#1 Heart Breathing: Energy Shifter</a:t>
            </a:r>
          </a:p>
          <a:p>
            <a:pPr marL="0" indent="0">
              <a:buFont typeface="Arial" charset="0"/>
              <a:buNone/>
            </a:pPr>
            <a:r>
              <a:rPr lang="en-US" sz="1400" dirty="0">
                <a:latin typeface="Calibri" charset="0"/>
              </a:rPr>
              <a:t>(Adapted from Heart Lock-In Activity, </a:t>
            </a:r>
            <a:r>
              <a:rPr lang="en-US" sz="1400" dirty="0" err="1">
                <a:latin typeface="Calibri" charset="0"/>
              </a:rPr>
              <a:t>HeartMath</a:t>
            </a:r>
            <a:r>
              <a:rPr lang="en-US" sz="1400" dirty="0">
                <a:latin typeface="Calibri" charset="0"/>
              </a:rPr>
              <a:t>-- Created by Doc </a:t>
            </a:r>
            <a:r>
              <a:rPr lang="en-US" sz="1400" dirty="0" err="1">
                <a:latin typeface="Calibri" charset="0"/>
              </a:rPr>
              <a:t>Childre</a:t>
            </a:r>
            <a:r>
              <a:rPr lang="en-US" sz="1400" dirty="0">
                <a:latin typeface="Calibri" charset="0"/>
              </a:rPr>
              <a:t> </a:t>
            </a:r>
            <a:r>
              <a:rPr lang="en-US" sz="1400" dirty="0" err="1">
                <a:latin typeface="Calibri" charset="0"/>
              </a:rPr>
              <a:t>www.heartmath.org</a:t>
            </a:r>
            <a:r>
              <a:rPr lang="en-US" sz="1400" dirty="0">
                <a:latin typeface="Calibri" charset="0"/>
              </a:rPr>
              <a:t>)</a:t>
            </a:r>
          </a:p>
          <a:p>
            <a:pPr marL="0" indent="0">
              <a:buFont typeface="Arial" charset="0"/>
              <a:buNone/>
            </a:pPr>
            <a:r>
              <a:rPr lang="en-US" sz="1600" dirty="0">
                <a:latin typeface="Calibri" charset="0"/>
              </a:rPr>
              <a:t>1. Think of something you are grateful for, something that makes you smile. It could be a pet, a person, a tree or flower.</a:t>
            </a:r>
          </a:p>
          <a:p>
            <a:pPr marL="0" indent="0">
              <a:buFont typeface="Arial" charset="0"/>
              <a:buNone/>
            </a:pPr>
            <a:r>
              <a:rPr lang="en-US" sz="1600" dirty="0">
                <a:latin typeface="Calibri" charset="0"/>
              </a:rPr>
              <a:t>2. Sit comfortably, close your eyes and relax.</a:t>
            </a:r>
          </a:p>
          <a:p>
            <a:pPr marL="0" indent="0">
              <a:buFont typeface="Arial" charset="0"/>
              <a:buNone/>
            </a:pPr>
            <a:r>
              <a:rPr lang="en-US" sz="1600" dirty="0">
                <a:latin typeface="Calibri" charset="0"/>
              </a:rPr>
              <a:t>3. Take 5 slow breaths.</a:t>
            </a:r>
          </a:p>
          <a:p>
            <a:pPr marL="0" indent="0">
              <a:buFont typeface="Arial" charset="0"/>
              <a:buNone/>
            </a:pPr>
            <a:r>
              <a:rPr lang="en-US" sz="1600" dirty="0">
                <a:latin typeface="Calibri" charset="0"/>
              </a:rPr>
              <a:t>4. Place your hands on the center of your chest.</a:t>
            </a:r>
          </a:p>
          <a:p>
            <a:pPr marL="0" indent="0">
              <a:buFont typeface="Arial" charset="0"/>
              <a:buNone/>
            </a:pPr>
            <a:r>
              <a:rPr lang="en-US" sz="1600" dirty="0">
                <a:latin typeface="Calibri" charset="0"/>
              </a:rPr>
              <a:t>5. Think of the person, pet or plant that makes you smile. Breathe in the grateful energy. Breathe this feeling into the area under your hands.</a:t>
            </a:r>
          </a:p>
          <a:p>
            <a:pPr marL="0" indent="0">
              <a:buFont typeface="Arial" charset="0"/>
              <a:buNone/>
            </a:pPr>
            <a:r>
              <a:rPr lang="en-US" sz="1600" dirty="0">
                <a:latin typeface="Calibri" charset="0"/>
              </a:rPr>
              <a:t>6. Take 5 more slow breaths.</a:t>
            </a:r>
          </a:p>
          <a:p>
            <a:pPr marL="0" indent="0">
              <a:buFont typeface="Arial" charset="0"/>
              <a:buNone/>
            </a:pPr>
            <a:endParaRPr lang="en-US" sz="1600" u="sng" dirty="0">
              <a:latin typeface="Calibri" charset="0"/>
            </a:endParaRPr>
          </a:p>
          <a:p>
            <a:pPr marL="0" indent="0">
              <a:buFont typeface="Arial" charset="0"/>
              <a:buNone/>
            </a:pPr>
            <a:endParaRPr lang="en-US" sz="1800" u="sng" dirty="0">
              <a:latin typeface="Calibri" charset="0"/>
            </a:endParaRPr>
          </a:p>
          <a:p>
            <a:pPr marL="0" indent="0">
              <a:buFont typeface="Arial" charset="0"/>
              <a:buNone/>
            </a:pPr>
            <a:endParaRPr lang="en-US" sz="1800" u="sng" dirty="0">
              <a:latin typeface="Calibri" charset="0"/>
            </a:endParaRPr>
          </a:p>
          <a:p>
            <a:pPr marL="0" indent="0">
              <a:buFont typeface="Arial" charset="0"/>
              <a:buNone/>
            </a:pPr>
            <a:endParaRPr lang="en-US" sz="1800" u="sng" dirty="0">
              <a:latin typeface="Calibri" charset="0"/>
            </a:endParaRPr>
          </a:p>
          <a:p>
            <a:pPr marL="0" indent="0">
              <a:buFont typeface="Arial" charset="0"/>
              <a:buNone/>
            </a:pPr>
            <a:endParaRPr lang="en-US" sz="1800" u="sng" dirty="0">
              <a:latin typeface="Calibri" charset="0"/>
            </a:endParaRPr>
          </a:p>
        </p:txBody>
      </p:sp>
      <p:sp>
        <p:nvSpPr>
          <p:cNvPr id="55299" name="Slide Number Placeholder 3"/>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B77759AA-0F87-3543-8F98-00EE2E77A7AB}" type="slidenum">
              <a:rPr lang="en-US" sz="1200">
                <a:solidFill>
                  <a:srgbClr val="898989"/>
                </a:solidFill>
                <a:latin typeface="Calibri" charset="0"/>
                <a:cs typeface="Arial" charset="0"/>
              </a:rPr>
              <a:pPr eaLnBrk="1" hangingPunct="1"/>
              <a:t>31</a:t>
            </a:fld>
            <a:endParaRPr lang="en-US" sz="1200">
              <a:solidFill>
                <a:srgbClr val="898989"/>
              </a:solidFill>
              <a:latin typeface="Calibri" charset="0"/>
              <a:cs typeface="Arial" charset="0"/>
            </a:endParaRPr>
          </a:p>
        </p:txBody>
      </p:sp>
      <p:pic>
        <p:nvPicPr>
          <p:cNvPr id="55300" name="Picture 6" descr="Logo Graphic Alo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2488" y="504825"/>
            <a:ext cx="1000125" cy="9128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Content Placeholder 2"/>
          <p:cNvSpPr>
            <a:spLocks noGrp="1"/>
          </p:cNvSpPr>
          <p:nvPr>
            <p:ph idx="1"/>
          </p:nvPr>
        </p:nvSpPr>
        <p:spPr>
          <a:xfrm>
            <a:off x="800100" y="717550"/>
            <a:ext cx="7596188" cy="5408613"/>
          </a:xfrm>
        </p:spPr>
        <p:txBody>
          <a:bodyPr/>
          <a:lstStyle/>
          <a:p>
            <a:pPr marL="0" indent="0">
              <a:buFont typeface="Arial" charset="0"/>
              <a:buNone/>
            </a:pPr>
            <a:r>
              <a:rPr lang="en-US" sz="1600" b="1">
                <a:latin typeface="Calibri" charset="0"/>
              </a:rPr>
              <a:t>#2 Balancing-Stabilizing-Energizing: Cross Crawl</a:t>
            </a:r>
          </a:p>
          <a:p>
            <a:pPr marL="0" indent="0">
              <a:buFont typeface="Arial" charset="0"/>
              <a:buNone/>
            </a:pPr>
            <a:r>
              <a:rPr lang="en-US" sz="1200">
                <a:latin typeface="Calibri" charset="0"/>
              </a:rPr>
              <a:t>(From Brain Gym - also called Educational Kinesiology. Developed by Paul Dennison, Ph.D.</a:t>
            </a:r>
          </a:p>
          <a:p>
            <a:pPr marL="0" indent="0">
              <a:buFont typeface="Arial" charset="0"/>
              <a:buNone/>
            </a:pPr>
            <a:r>
              <a:rPr lang="en-US" sz="1200">
                <a:latin typeface="Calibri" charset="0"/>
              </a:rPr>
              <a:t>www.braingym.com)</a:t>
            </a:r>
          </a:p>
          <a:p>
            <a:pPr marL="0" indent="0">
              <a:buFont typeface="Arial" charset="0"/>
              <a:buNone/>
            </a:pPr>
            <a:r>
              <a:rPr lang="en-US" sz="1600">
                <a:latin typeface="Calibri" charset="0"/>
              </a:rPr>
              <a:t>1. Stand straight with weight distributed equally on both legs.</a:t>
            </a:r>
          </a:p>
          <a:p>
            <a:pPr marL="0" indent="0">
              <a:buFont typeface="Arial" charset="0"/>
              <a:buNone/>
            </a:pPr>
            <a:r>
              <a:rPr lang="en-US" sz="1600">
                <a:latin typeface="Calibri" charset="0"/>
              </a:rPr>
              <a:t>2. Lift your right arm &amp; your left leg at the same time.</a:t>
            </a:r>
          </a:p>
          <a:p>
            <a:pPr marL="0" indent="0">
              <a:buFont typeface="Arial" charset="0"/>
              <a:buNone/>
            </a:pPr>
            <a:r>
              <a:rPr lang="en-US" sz="1600">
                <a:latin typeface="Calibri" charset="0"/>
              </a:rPr>
              <a:t>3. As you let them down, raise your left arm &amp; right leg.</a:t>
            </a:r>
          </a:p>
          <a:p>
            <a:pPr marL="0" indent="0">
              <a:buFont typeface="Arial" charset="0"/>
              <a:buNone/>
            </a:pPr>
            <a:r>
              <a:rPr lang="en-US" sz="1600">
                <a:latin typeface="Calibri" charset="0"/>
              </a:rPr>
              <a:t>4. Repeat this sequence, &amp; exaggerate the lift of your leg &amp; the swing of your arm across the midline of your body.</a:t>
            </a:r>
          </a:p>
          <a:p>
            <a:pPr marL="0" indent="0">
              <a:buFont typeface="Arial" charset="0"/>
              <a:buNone/>
            </a:pPr>
            <a:r>
              <a:rPr lang="en-US" sz="1600">
                <a:latin typeface="Calibri" charset="0"/>
              </a:rPr>
              <a:t>5. Continue in this exaggerated march, as slowly &amp; smoothly as you can. While you do this, breathe deeply in through your nose &amp; out through your mouth.</a:t>
            </a:r>
          </a:p>
          <a:p>
            <a:pPr marL="0" indent="0">
              <a:buFont typeface="Arial" charset="0"/>
              <a:buNone/>
            </a:pPr>
            <a:endParaRPr lang="en-US" sz="1600">
              <a:latin typeface="Calibri" charset="0"/>
            </a:endParaRPr>
          </a:p>
          <a:p>
            <a:pPr marL="0" indent="0">
              <a:buFont typeface="Arial" charset="0"/>
              <a:buNone/>
            </a:pPr>
            <a:r>
              <a:rPr lang="en-US" sz="1600" b="1">
                <a:latin typeface="Calibri" charset="0"/>
              </a:rPr>
              <a:t>#3 Energizing-Stabilizing: Tekubi Furi (hand shaking)</a:t>
            </a:r>
          </a:p>
          <a:p>
            <a:pPr marL="0" indent="0">
              <a:buFont typeface="Arial" charset="0"/>
              <a:buNone/>
            </a:pPr>
            <a:r>
              <a:rPr lang="en-US" sz="1200">
                <a:latin typeface="Calibri" charset="0"/>
              </a:rPr>
              <a:t>(Adapted from Aikido - a nonviolent martial art founded by Morihei Ueshiba -1883-1963. It is a way to reconcile the world &amp; make human beings one family not to fight or start war.)</a:t>
            </a:r>
          </a:p>
          <a:p>
            <a:pPr marL="0" indent="0">
              <a:buFont typeface="Arial" charset="0"/>
              <a:buNone/>
            </a:pPr>
            <a:r>
              <a:rPr lang="en-US" sz="1600">
                <a:latin typeface="Calibri" charset="0"/>
              </a:rPr>
              <a:t>1. Stand with your feet side by side, about shoulder width apart, with your weight mostly on the balls of your feet. Keep knees slightly bent &amp; relaxed.</a:t>
            </a:r>
          </a:p>
          <a:p>
            <a:pPr marL="0" indent="0">
              <a:buFont typeface="Arial" charset="0"/>
              <a:buNone/>
            </a:pPr>
            <a:r>
              <a:rPr lang="en-US" sz="1600">
                <a:latin typeface="Calibri" charset="0"/>
              </a:rPr>
              <a:t>2. With arms at your sides, let your hands shake very quickly. Let the motion cause your heels to bounce slightly up &amp; down (about 20 seconds).</a:t>
            </a:r>
          </a:p>
          <a:p>
            <a:pPr marL="0" indent="0">
              <a:buFont typeface="Arial" charset="0"/>
              <a:buNone/>
            </a:pPr>
            <a:r>
              <a:rPr lang="en-US" sz="1600">
                <a:latin typeface="Calibri" charset="0"/>
              </a:rPr>
              <a:t>3. Stop shaking &amp; just stand there &amp; notice the sensation for a moment. Take scan of your body sensations: What do you notice?</a:t>
            </a:r>
          </a:p>
          <a:p>
            <a:pPr marL="0" indent="0">
              <a:buFont typeface="Arial" charset="0"/>
              <a:buNone/>
            </a:pPr>
            <a:endParaRPr lang="en-US" sz="1600">
              <a:latin typeface="Calibri" charset="0"/>
            </a:endParaRPr>
          </a:p>
          <a:p>
            <a:pPr marL="0" indent="0">
              <a:buFont typeface="Arial" charset="0"/>
              <a:buNone/>
            </a:pPr>
            <a:endParaRPr lang="en-US" sz="1600">
              <a:latin typeface="Calibri" charset="0"/>
            </a:endParaRPr>
          </a:p>
        </p:txBody>
      </p:sp>
      <p:sp>
        <p:nvSpPr>
          <p:cNvPr id="56322" name="Slide Number Placeholder 3"/>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90B59C86-F150-C240-B171-003B018F41F7}" type="slidenum">
              <a:rPr lang="en-US" sz="1200">
                <a:solidFill>
                  <a:srgbClr val="898989"/>
                </a:solidFill>
                <a:latin typeface="Calibri" charset="0"/>
                <a:cs typeface="Arial" charset="0"/>
              </a:rPr>
              <a:pPr eaLnBrk="1" hangingPunct="1"/>
              <a:t>32</a:t>
            </a:fld>
            <a:endParaRPr lang="en-US" sz="1200">
              <a:solidFill>
                <a:srgbClr val="898989"/>
              </a:solidFill>
              <a:latin typeface="Calibri" charset="0"/>
              <a:cs typeface="Arial" charset="0"/>
            </a:endParaRPr>
          </a:p>
        </p:txBody>
      </p:sp>
      <p:pic>
        <p:nvPicPr>
          <p:cNvPr id="56323" name="Picture 6" descr="Logo Graphic Alo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89750" y="836613"/>
            <a:ext cx="1000125" cy="9128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Title 1"/>
          <p:cNvSpPr>
            <a:spLocks noGrp="1"/>
          </p:cNvSpPr>
          <p:nvPr>
            <p:ph type="title"/>
          </p:nvPr>
        </p:nvSpPr>
        <p:spPr/>
        <p:txBody>
          <a:bodyPr/>
          <a:lstStyle/>
          <a:p>
            <a:endParaRPr lang="en-US">
              <a:latin typeface="Calibri" charset="0"/>
            </a:endParaRPr>
          </a:p>
        </p:txBody>
      </p:sp>
      <p:sp>
        <p:nvSpPr>
          <p:cNvPr id="60418" name="Content Placeholder 2"/>
          <p:cNvSpPr>
            <a:spLocks noGrp="1"/>
          </p:cNvSpPr>
          <p:nvPr>
            <p:ph idx="1"/>
          </p:nvPr>
        </p:nvSpPr>
        <p:spPr/>
        <p:txBody>
          <a:bodyPr/>
          <a:lstStyle/>
          <a:p>
            <a:pPr marL="0" indent="0" algn="ctr">
              <a:buFont typeface="Arial" charset="0"/>
              <a:buNone/>
            </a:pPr>
            <a:r>
              <a:rPr lang="en-US" sz="2400" b="1" i="1">
                <a:latin typeface="Calibri" charset="0"/>
              </a:rPr>
              <a:t>Problem Solve </a:t>
            </a:r>
            <a:r>
              <a:rPr lang="en-US" sz="2400" b="1">
                <a:latin typeface="Calibri" charset="0"/>
              </a:rPr>
              <a:t>(cont.)</a:t>
            </a:r>
            <a:endParaRPr lang="en-US" sz="2400">
              <a:latin typeface="Calibri" charset="0"/>
            </a:endParaRPr>
          </a:p>
          <a:p>
            <a:pPr marL="0" indent="0">
              <a:buFont typeface="Arial" charset="0"/>
              <a:buNone/>
            </a:pPr>
            <a:r>
              <a:rPr lang="en-US" sz="1800">
                <a:latin typeface="Calibri" charset="0"/>
              </a:rPr>
              <a:t>     </a:t>
            </a:r>
          </a:p>
          <a:p>
            <a:pPr marL="0" indent="0">
              <a:buFont typeface="Arial" charset="0"/>
              <a:buNone/>
            </a:pPr>
            <a:r>
              <a:rPr lang="en-US" sz="1800">
                <a:latin typeface="Calibri" charset="0"/>
              </a:rPr>
              <a:t> </a:t>
            </a:r>
            <a:r>
              <a:rPr lang="en-US" sz="1800" b="1" i="1" u="sng">
                <a:latin typeface="Calibri" charset="0"/>
              </a:rPr>
              <a:t>If playing alone</a:t>
            </a:r>
            <a:r>
              <a:rPr lang="en-US" sz="1800" b="1" i="1">
                <a:latin typeface="Calibri" charset="0"/>
              </a:rPr>
              <a:t>, ask the Problem Solving question:</a:t>
            </a:r>
            <a:endParaRPr lang="en-US" sz="1800">
              <a:latin typeface="Calibri" charset="0"/>
            </a:endParaRPr>
          </a:p>
          <a:p>
            <a:pPr marL="0" indent="0">
              <a:buFont typeface="Arial" charset="0"/>
              <a:buNone/>
            </a:pPr>
            <a:r>
              <a:rPr lang="en-US" sz="1800">
                <a:latin typeface="Calibri" charset="0"/>
              </a:rPr>
              <a:t>“</a:t>
            </a:r>
            <a:r>
              <a:rPr lang="en-US" altLang="ja-JP" sz="1800" i="1">
                <a:latin typeface="Calibri" charset="0"/>
              </a:rPr>
              <a:t>What could I do to meet my needs?</a:t>
            </a:r>
            <a:r>
              <a:rPr lang="en-US" sz="1800" i="1">
                <a:latin typeface="Calibri" charset="0"/>
              </a:rPr>
              <a:t>”</a:t>
            </a:r>
            <a:endParaRPr lang="en-US" altLang="ja-JP" sz="1800">
              <a:latin typeface="Calibri" charset="0"/>
            </a:endParaRPr>
          </a:p>
          <a:p>
            <a:pPr marL="0" indent="0">
              <a:buFont typeface="Arial" charset="0"/>
              <a:buNone/>
            </a:pPr>
            <a:r>
              <a:rPr lang="en-US" sz="1800" b="1" i="1">
                <a:latin typeface="Calibri" charset="0"/>
              </a:rPr>
              <a:t> </a:t>
            </a:r>
            <a:endParaRPr lang="en-US" sz="1800">
              <a:latin typeface="Calibri" charset="0"/>
            </a:endParaRPr>
          </a:p>
          <a:p>
            <a:pPr marL="0" indent="0">
              <a:buFont typeface="Arial" charset="0"/>
              <a:buNone/>
            </a:pPr>
            <a:r>
              <a:rPr lang="en-US" sz="1800" b="1" i="1" u="sng">
                <a:latin typeface="Calibri" charset="0"/>
              </a:rPr>
              <a:t>If 2 (or more) people are playing,</a:t>
            </a:r>
            <a:r>
              <a:rPr lang="en-US" sz="1800" b="1" i="1">
                <a:latin typeface="Calibri" charset="0"/>
              </a:rPr>
              <a:t> continue with 2-9 ....</a:t>
            </a:r>
            <a:endParaRPr lang="en-US" sz="1800">
              <a:latin typeface="Calibri" charset="0"/>
            </a:endParaRPr>
          </a:p>
          <a:p>
            <a:pPr marL="0" indent="0">
              <a:buFont typeface="Arial" charset="0"/>
              <a:buNone/>
            </a:pPr>
            <a:r>
              <a:rPr lang="en-US" sz="1800" b="1" i="1">
                <a:latin typeface="Calibri" charset="0"/>
              </a:rPr>
              <a:t> </a:t>
            </a:r>
            <a:endParaRPr lang="en-US" sz="1800">
              <a:latin typeface="Calibri" charset="0"/>
            </a:endParaRPr>
          </a:p>
          <a:p>
            <a:pPr marL="0" indent="0">
              <a:buFont typeface="Arial" charset="0"/>
              <a:buNone/>
            </a:pPr>
            <a:r>
              <a:rPr lang="en-US" sz="1800">
                <a:latin typeface="Calibri" charset="0"/>
              </a:rPr>
              <a:t>2. Switch places &amp; look at the cards on the other person’s mat. Take a few minutes to see from their point of view.</a:t>
            </a:r>
          </a:p>
          <a:p>
            <a:pPr marL="0" indent="0">
              <a:buFont typeface="Arial" charset="0"/>
              <a:buNone/>
            </a:pPr>
            <a:r>
              <a:rPr lang="en-US" sz="1800" i="1">
                <a:latin typeface="Calibri" charset="0"/>
              </a:rPr>
              <a:t> </a:t>
            </a:r>
            <a:endParaRPr lang="en-US" sz="1800">
              <a:latin typeface="Calibri" charset="0"/>
            </a:endParaRPr>
          </a:p>
          <a:p>
            <a:pPr marL="0" indent="0">
              <a:buFont typeface="Arial" charset="0"/>
              <a:buNone/>
            </a:pPr>
            <a:r>
              <a:rPr lang="en-US" sz="1800">
                <a:latin typeface="Calibri" charset="0"/>
              </a:rPr>
              <a:t>3. Take turns simply reading/ reflecting the other person’s feelings &amp; needs.</a:t>
            </a:r>
          </a:p>
          <a:p>
            <a:pPr marL="0" indent="0">
              <a:buFont typeface="Arial" charset="0"/>
              <a:buNone/>
            </a:pPr>
            <a:r>
              <a:rPr lang="en-US" sz="1800" i="1">
                <a:latin typeface="Calibri" charset="0"/>
              </a:rPr>
              <a:t> </a:t>
            </a:r>
            <a:endParaRPr lang="en-US" sz="1800">
              <a:latin typeface="Calibri" charset="0"/>
            </a:endParaRPr>
          </a:p>
          <a:p>
            <a:pPr marL="0" indent="0">
              <a:buFont typeface="Arial" charset="0"/>
              <a:buNone/>
            </a:pPr>
            <a:r>
              <a:rPr lang="en-US" sz="1800">
                <a:latin typeface="Calibri" charset="0"/>
              </a:rPr>
              <a:t>4. Take turns asking for clarity about any needs of the other person that you don’t understand.</a:t>
            </a:r>
          </a:p>
          <a:p>
            <a:pPr marL="0" indent="0">
              <a:buFont typeface="Arial" charset="0"/>
              <a:buNone/>
            </a:pPr>
            <a:r>
              <a:rPr lang="en-US" sz="1800" i="1">
                <a:latin typeface="Calibri" charset="0"/>
              </a:rPr>
              <a:t> </a:t>
            </a:r>
            <a:endParaRPr lang="en-US" sz="1800">
              <a:latin typeface="Calibri" charset="0"/>
            </a:endParaRPr>
          </a:p>
          <a:p>
            <a:pPr marL="0" indent="0">
              <a:buFont typeface="Arial" charset="0"/>
              <a:buNone/>
            </a:pPr>
            <a:r>
              <a:rPr lang="en-US" sz="1800">
                <a:latin typeface="Calibri" charset="0"/>
              </a:rPr>
              <a:t>5. When both people have been heard and there is mutual understanding, return to your own seats.</a:t>
            </a:r>
          </a:p>
          <a:p>
            <a:pPr marL="0" indent="0">
              <a:buFont typeface="Arial" charset="0"/>
              <a:buNone/>
            </a:pPr>
            <a:r>
              <a:rPr lang="en-US" sz="1800">
                <a:latin typeface="Calibri" charset="0"/>
              </a:rPr>
              <a:t> </a:t>
            </a:r>
          </a:p>
          <a:p>
            <a:pPr marL="0" indent="0">
              <a:buFont typeface="Arial" charset="0"/>
              <a:buNone/>
            </a:pPr>
            <a:r>
              <a:rPr lang="en-US" sz="1800">
                <a:latin typeface="Calibri" charset="0"/>
              </a:rPr>
              <a:t>Look at your own mat and see if anything has changed. Place your token, Feelings Cards and Needs Cards to reflect where you are now.</a:t>
            </a:r>
          </a:p>
          <a:p>
            <a:pPr marL="0" indent="0">
              <a:buFont typeface="Arial" charset="0"/>
              <a:buNone/>
            </a:pPr>
            <a:r>
              <a:rPr lang="en-US" sz="1800">
                <a:latin typeface="Calibri" charset="0"/>
              </a:rPr>
              <a:t> </a:t>
            </a:r>
          </a:p>
          <a:p>
            <a:pPr marL="0" indent="0">
              <a:buFont typeface="Arial" charset="0"/>
              <a:buNone/>
            </a:pPr>
            <a:r>
              <a:rPr lang="en-US" sz="1800">
                <a:latin typeface="Calibri" charset="0"/>
              </a:rPr>
              <a:t>7. Share with each other your current feelings and needs. </a:t>
            </a:r>
          </a:p>
          <a:p>
            <a:pPr marL="0" indent="0">
              <a:buFont typeface="Arial" charset="0"/>
              <a:buNone/>
            </a:pPr>
            <a:r>
              <a:rPr lang="en-US" sz="1800">
                <a:latin typeface="Calibri" charset="0"/>
              </a:rPr>
              <a:t>Push mats together, to form a circle of golden needs in the center. </a:t>
            </a:r>
          </a:p>
          <a:p>
            <a:pPr marL="0" indent="0">
              <a:buFont typeface="Arial" charset="0"/>
              <a:buNone/>
            </a:pPr>
            <a:r>
              <a:rPr lang="en-US" sz="1800">
                <a:latin typeface="Calibri" charset="0"/>
              </a:rPr>
              <a:t>Ask the Problem Solving Question: </a:t>
            </a:r>
          </a:p>
          <a:p>
            <a:pPr marL="0" indent="0">
              <a:buFont typeface="Arial" charset="0"/>
              <a:buNone/>
            </a:pPr>
            <a:r>
              <a:rPr lang="en-US" sz="1800" i="1">
                <a:latin typeface="Calibri" charset="0"/>
              </a:rPr>
              <a:t>“What could we do to meet both of our needs?”</a:t>
            </a:r>
            <a:endParaRPr lang="en-US" altLang="ja-JP" sz="1800">
              <a:latin typeface="Calibri" charset="0"/>
            </a:endParaRPr>
          </a:p>
          <a:p>
            <a:pPr marL="0" indent="0">
              <a:buFont typeface="Arial" charset="0"/>
              <a:buNone/>
            </a:pPr>
            <a:r>
              <a:rPr lang="en-US" sz="1800" b="1">
                <a:latin typeface="Calibri" charset="0"/>
              </a:rPr>
              <a:t> </a:t>
            </a:r>
            <a:endParaRPr lang="en-US" sz="1800">
              <a:latin typeface="Calibri" charset="0"/>
            </a:endParaRPr>
          </a:p>
          <a:p>
            <a:pPr marL="0" indent="0">
              <a:buFont typeface="Arial" charset="0"/>
              <a:buNone/>
            </a:pPr>
            <a:endParaRPr lang="en-US" sz="1800">
              <a:latin typeface="Calibri" charset="0"/>
            </a:endParaRPr>
          </a:p>
        </p:txBody>
      </p:sp>
      <p:sp>
        <p:nvSpPr>
          <p:cNvPr id="60419" name="Slide Number Placeholder 3"/>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57322DCC-7E8B-F247-8DF6-9F9098CB977D}" type="slidenum">
              <a:rPr lang="en-US" sz="1200">
                <a:solidFill>
                  <a:srgbClr val="898989"/>
                </a:solidFill>
                <a:latin typeface="Calibri" charset="0"/>
                <a:cs typeface="Arial" charset="0"/>
              </a:rPr>
              <a:pPr eaLnBrk="1" hangingPunct="1"/>
              <a:t>33</a:t>
            </a:fld>
            <a:endParaRPr lang="en-US" sz="1200">
              <a:solidFill>
                <a:srgbClr val="898989"/>
              </a:solidFill>
              <a:latin typeface="Calibri" charset="0"/>
              <a:cs typeface="Arial"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485775"/>
            <a:ext cx="6494462" cy="1143000"/>
          </a:xfrm>
        </p:spPr>
        <p:txBody>
          <a:bodyPr rtlCol="0">
            <a:normAutofit fontScale="90000"/>
          </a:bodyPr>
          <a:lstStyle/>
          <a:p>
            <a:pPr eaLnBrk="1" fontAlgn="auto" hangingPunct="1">
              <a:spcAft>
                <a:spcPts val="0"/>
              </a:spcAft>
              <a:defRPr/>
            </a:pPr>
            <a:r>
              <a:rPr lang="en-US" sz="3200" b="1" dirty="0">
                <a:solidFill>
                  <a:srgbClr val="3366FF"/>
                </a:solidFill>
                <a:ea typeface="+mj-ea"/>
                <a:cs typeface="+mj-cs"/>
              </a:rPr>
              <a:t>Ways to Stay Connected, Learn More,</a:t>
            </a:r>
            <a:br>
              <a:rPr lang="en-US" sz="3200" b="1" dirty="0">
                <a:solidFill>
                  <a:srgbClr val="3366FF"/>
                </a:solidFill>
                <a:ea typeface="+mj-ea"/>
                <a:cs typeface="+mj-cs"/>
              </a:rPr>
            </a:br>
            <a:r>
              <a:rPr lang="en-US" sz="3200" b="1" dirty="0">
                <a:solidFill>
                  <a:srgbClr val="3366FF"/>
                </a:solidFill>
                <a:ea typeface="+mj-ea"/>
                <a:cs typeface="+mj-cs"/>
              </a:rPr>
              <a:t> </a:t>
            </a:r>
            <a:r>
              <a:rPr lang="en-US" sz="2800" b="1" dirty="0">
                <a:solidFill>
                  <a:srgbClr val="3366FF"/>
                </a:solidFill>
                <a:ea typeface="+mj-ea"/>
                <a:cs typeface="+mj-cs"/>
              </a:rPr>
              <a:t>&amp;</a:t>
            </a:r>
            <a:r>
              <a:rPr lang="en-US" sz="3200" b="1" dirty="0">
                <a:solidFill>
                  <a:srgbClr val="3366FF"/>
                </a:solidFill>
                <a:ea typeface="+mj-ea"/>
                <a:cs typeface="+mj-cs"/>
              </a:rPr>
              <a:t> Share What Excites </a:t>
            </a:r>
            <a:r>
              <a:rPr lang="en-US" sz="3200" b="1" u="sng" dirty="0">
                <a:solidFill>
                  <a:srgbClr val="3366FF"/>
                </a:solidFill>
                <a:ea typeface="+mj-ea"/>
                <a:cs typeface="+mj-cs"/>
              </a:rPr>
              <a:t>You</a:t>
            </a:r>
            <a:endParaRPr lang="en-US" sz="3200" b="1" dirty="0">
              <a:solidFill>
                <a:srgbClr val="3366FF"/>
              </a:solidFill>
              <a:ea typeface="+mj-ea"/>
              <a:cs typeface="+mj-cs"/>
            </a:endParaRPr>
          </a:p>
        </p:txBody>
      </p:sp>
      <p:sp>
        <p:nvSpPr>
          <p:cNvPr id="3" name="Content Placeholder 2"/>
          <p:cNvSpPr>
            <a:spLocks noGrp="1"/>
          </p:cNvSpPr>
          <p:nvPr>
            <p:ph idx="1"/>
          </p:nvPr>
        </p:nvSpPr>
        <p:spPr>
          <a:xfrm>
            <a:off x="1449388" y="1525588"/>
            <a:ext cx="6438900" cy="2922587"/>
          </a:xfrm>
        </p:spPr>
        <p:txBody>
          <a:bodyPr rtlCol="0">
            <a:normAutofit/>
          </a:bodyPr>
          <a:lstStyle/>
          <a:p>
            <a:pPr eaLnBrk="1" fontAlgn="auto" hangingPunct="1">
              <a:spcAft>
                <a:spcPts val="0"/>
              </a:spcAft>
              <a:buFont typeface="Arial"/>
              <a:buChar char="•"/>
              <a:defRPr/>
            </a:pPr>
            <a:r>
              <a:rPr lang="en-US" sz="2400" dirty="0">
                <a:ea typeface="+mn-ea"/>
                <a:cs typeface="+mn-cs"/>
              </a:rPr>
              <a:t>Read our books / share with friends &amp; teachers</a:t>
            </a:r>
          </a:p>
          <a:p>
            <a:pPr eaLnBrk="1" fontAlgn="auto" hangingPunct="1">
              <a:spcAft>
                <a:spcPts val="0"/>
              </a:spcAft>
              <a:buFont typeface="Arial"/>
              <a:buChar char="•"/>
              <a:defRPr/>
            </a:pPr>
            <a:r>
              <a:rPr lang="en-US" sz="2400" i="1" dirty="0">
                <a:ea typeface="+mn-ea"/>
                <a:cs typeface="+mn-cs"/>
              </a:rPr>
              <a:t>No-Fault Zone Game </a:t>
            </a:r>
            <a:r>
              <a:rPr lang="en-US" sz="2400" dirty="0">
                <a:ea typeface="+mn-ea"/>
                <a:cs typeface="+mn-cs"/>
              </a:rPr>
              <a:t>- Associate Training </a:t>
            </a:r>
          </a:p>
          <a:p>
            <a:pPr eaLnBrk="1" fontAlgn="auto" hangingPunct="1">
              <a:spcAft>
                <a:spcPts val="0"/>
              </a:spcAft>
              <a:buFont typeface="Arial"/>
              <a:buChar char="•"/>
              <a:defRPr/>
            </a:pPr>
            <a:r>
              <a:rPr lang="en-US" sz="2400" i="1" dirty="0">
                <a:ea typeface="+mn-ea"/>
                <a:cs typeface="+mn-cs"/>
              </a:rPr>
              <a:t>Respectful Parents, Respectful Kids </a:t>
            </a:r>
            <a:r>
              <a:rPr lang="en-US" sz="2400" dirty="0">
                <a:ea typeface="+mn-ea"/>
                <a:cs typeface="+mn-cs"/>
              </a:rPr>
              <a:t>Webinars &amp; Study Groups</a:t>
            </a:r>
          </a:p>
          <a:p>
            <a:pPr eaLnBrk="1" fontAlgn="auto" hangingPunct="1">
              <a:spcAft>
                <a:spcPts val="0"/>
              </a:spcAft>
              <a:buFont typeface="Arial"/>
              <a:buChar char="•"/>
              <a:defRPr/>
            </a:pPr>
            <a:r>
              <a:rPr lang="en-US" sz="2400" dirty="0">
                <a:ea typeface="+mn-ea"/>
                <a:cs typeface="+mn-cs"/>
              </a:rPr>
              <a:t>Parent / Teacher / School Workshops</a:t>
            </a:r>
          </a:p>
          <a:p>
            <a:pPr eaLnBrk="1" fontAlgn="auto" hangingPunct="1">
              <a:spcAft>
                <a:spcPts val="0"/>
              </a:spcAft>
              <a:buFont typeface="Arial"/>
              <a:buChar char="•"/>
              <a:defRPr/>
            </a:pPr>
            <a:r>
              <a:rPr lang="en-US" sz="2400" dirty="0">
                <a:ea typeface="+mn-ea"/>
                <a:cs typeface="+mn-cs"/>
              </a:rPr>
              <a:t>Private Consulting</a:t>
            </a:r>
          </a:p>
          <a:p>
            <a:pPr eaLnBrk="1" fontAlgn="auto" hangingPunct="1">
              <a:spcAft>
                <a:spcPts val="0"/>
              </a:spcAft>
              <a:buFont typeface="Arial"/>
              <a:buChar char="•"/>
              <a:defRPr/>
            </a:pPr>
            <a:endParaRPr lang="en-US" sz="2400" dirty="0">
              <a:ea typeface="+mn-ea"/>
              <a:cs typeface="+mn-cs"/>
            </a:endParaRPr>
          </a:p>
          <a:p>
            <a:pPr eaLnBrk="1" fontAlgn="auto" hangingPunct="1">
              <a:spcAft>
                <a:spcPts val="0"/>
              </a:spcAft>
              <a:buFont typeface="Arial"/>
              <a:buChar char="•"/>
              <a:defRPr/>
            </a:pPr>
            <a:endParaRPr lang="en-US" dirty="0">
              <a:ea typeface="+mn-ea"/>
              <a:cs typeface="+mn-cs"/>
            </a:endParaRPr>
          </a:p>
          <a:p>
            <a:pPr eaLnBrk="1" fontAlgn="auto" hangingPunct="1">
              <a:spcAft>
                <a:spcPts val="0"/>
              </a:spcAft>
              <a:buFont typeface="Arial"/>
              <a:buChar char="•"/>
              <a:defRPr/>
            </a:pPr>
            <a:endParaRPr lang="en-US" dirty="0">
              <a:ea typeface="+mn-ea"/>
              <a:cs typeface="+mn-cs"/>
            </a:endParaRPr>
          </a:p>
        </p:txBody>
      </p:sp>
      <p:sp>
        <p:nvSpPr>
          <p:cNvPr id="62467" name="Slide Number Placeholder 4"/>
          <p:cNvSpPr>
            <a:spLocks noGrp="1"/>
          </p:cNvSpPr>
          <p:nvPr>
            <p:ph type="sldNum" sz="quarter" idx="12"/>
          </p:nvPr>
        </p:nvSpPr>
        <p:spPr bwMode="auto">
          <a:xfrm>
            <a:off x="6553200" y="6200775"/>
            <a:ext cx="21336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3598D4A3-92A4-0145-B0F7-7FF413F3CA19}" type="slidenum">
              <a:rPr lang="en-US" sz="1200">
                <a:solidFill>
                  <a:srgbClr val="898989"/>
                </a:solidFill>
                <a:latin typeface="Calibri" charset="0"/>
              </a:rPr>
              <a:pPr eaLnBrk="1" hangingPunct="1"/>
              <a:t>34</a:t>
            </a:fld>
            <a:endParaRPr lang="en-US" sz="1200">
              <a:solidFill>
                <a:srgbClr val="898989"/>
              </a:solidFill>
              <a:latin typeface="Calibri" charset="0"/>
            </a:endParaRPr>
          </a:p>
        </p:txBody>
      </p:sp>
      <p:pic>
        <p:nvPicPr>
          <p:cNvPr id="62468" name="Picture 6" descr="Logo Graphic Alo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763" y="215900"/>
            <a:ext cx="1441450" cy="1447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62469" name="Picture 14" descr="book-collection-for-ordering.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rot="-517928">
            <a:off x="873125" y="4470400"/>
            <a:ext cx="2955925" cy="18716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62470" name="Picture 15" descr="extra-game-image-ordering.gif"/>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645275" y="3967163"/>
            <a:ext cx="1587500" cy="11049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62471" name="Picture 16" descr="extra-game-image-ordering.gif"/>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530975" y="4129088"/>
            <a:ext cx="1587500" cy="11049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62472" name="Picture 17" descr="picture-card-decks-small.gif"/>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270947">
            <a:off x="5029200" y="4481513"/>
            <a:ext cx="1270000" cy="1193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62473" name="Picture 18" descr="picture-card-decks-small.gif"/>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221411">
            <a:off x="6110288" y="5246688"/>
            <a:ext cx="1270000" cy="1193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0" name="Oval 19"/>
          <p:cNvSpPr>
            <a:spLocks noChangeArrowheads="1"/>
          </p:cNvSpPr>
          <p:nvPr/>
        </p:nvSpPr>
        <p:spPr bwMode="auto">
          <a:xfrm>
            <a:off x="5795963" y="5789613"/>
            <a:ext cx="177800" cy="177800"/>
          </a:xfrm>
          <a:prstGeom prst="ellipse">
            <a:avLst/>
          </a:prstGeom>
          <a:solidFill>
            <a:srgbClr val="3366FF"/>
          </a:solidFill>
          <a:ln w="9525">
            <a:solidFill>
              <a:srgbClr val="4A7EBB"/>
            </a:solidFill>
            <a:round/>
            <a:headEnd/>
            <a:tailEnd/>
          </a:ln>
          <a:effectLst>
            <a:outerShdw blurRad="63500" dist="23000" dir="5400000" rotWithShape="0">
              <a:srgbClr val="000000">
                <a:alpha val="34999"/>
              </a:srgbClr>
            </a:outerShdw>
          </a:effectLst>
        </p:spPr>
        <p:txBody>
          <a:bodyPr anchor="ctr"/>
          <a:lstStyle/>
          <a:p>
            <a:pPr algn="ctr" fontAlgn="auto">
              <a:spcBef>
                <a:spcPts val="0"/>
              </a:spcBef>
              <a:spcAft>
                <a:spcPts val="0"/>
              </a:spcAft>
              <a:defRPr/>
            </a:pPr>
            <a:endParaRPr lang="en-US" sz="1800">
              <a:solidFill>
                <a:srgbClr val="0000FF"/>
              </a:solidFill>
              <a:latin typeface="+mn-lt"/>
              <a:ea typeface="+mn-ea"/>
              <a:cs typeface="+mn-cs"/>
            </a:endParaRPr>
          </a:p>
        </p:txBody>
      </p:sp>
      <p:sp>
        <p:nvSpPr>
          <p:cNvPr id="21" name="Oval 20"/>
          <p:cNvSpPr>
            <a:spLocks noChangeArrowheads="1"/>
          </p:cNvSpPr>
          <p:nvPr/>
        </p:nvSpPr>
        <p:spPr bwMode="auto">
          <a:xfrm>
            <a:off x="6924675" y="5056188"/>
            <a:ext cx="179388" cy="177800"/>
          </a:xfrm>
          <a:prstGeom prst="ellipse">
            <a:avLst/>
          </a:prstGeom>
          <a:solidFill>
            <a:srgbClr val="FF6600"/>
          </a:solidFill>
          <a:ln w="9525">
            <a:solidFill>
              <a:srgbClr val="4A7EBB"/>
            </a:solidFill>
            <a:round/>
            <a:headEnd/>
            <a:tailEnd/>
          </a:ln>
          <a:effectLst>
            <a:outerShdw blurRad="63500" dist="23000" dir="5400000" rotWithShape="0">
              <a:srgbClr val="000000">
                <a:alpha val="34999"/>
              </a:srgbClr>
            </a:outerShdw>
          </a:effectLst>
        </p:spPr>
        <p:txBody>
          <a:bodyPr anchor="ctr"/>
          <a:lstStyle/>
          <a:p>
            <a:pPr algn="ctr" fontAlgn="auto">
              <a:spcBef>
                <a:spcPts val="0"/>
              </a:spcBef>
              <a:spcAft>
                <a:spcPts val="0"/>
              </a:spcAft>
              <a:defRPr/>
            </a:pPr>
            <a:endParaRPr lang="en-US" sz="1800">
              <a:solidFill>
                <a:srgbClr val="0000FF"/>
              </a:solidFill>
              <a:latin typeface="+mn-lt"/>
              <a:ea typeface="+mn-ea"/>
              <a:cs typeface="+mn-cs"/>
            </a:endParaRPr>
          </a:p>
        </p:txBody>
      </p:sp>
      <p:pic>
        <p:nvPicPr>
          <p:cNvPr id="22" name="Picture 21" descr="bullying booklet.jpg"/>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836988" y="4645025"/>
            <a:ext cx="1227137" cy="1589088"/>
          </a:xfrm>
          <a:prstGeom prst="rect">
            <a:avLst/>
          </a:prstGeom>
          <a:noFill/>
          <a:ln>
            <a:noFill/>
          </a:ln>
          <a:effectLst>
            <a:outerShdw blurRad="63500" dist="38100" dir="2700000" rotWithShape="0">
              <a:srgbClr val="000000">
                <a:alpha val="42999"/>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2"/>
          <p:cNvSpPr txBox="1">
            <a:spLocks/>
          </p:cNvSpPr>
          <p:nvPr/>
        </p:nvSpPr>
        <p:spPr>
          <a:xfrm>
            <a:off x="0" y="1277938"/>
            <a:ext cx="9144000" cy="2354262"/>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fontAlgn="auto">
              <a:spcAft>
                <a:spcPts val="0"/>
              </a:spcAft>
              <a:buFont typeface="Arial"/>
              <a:buNone/>
              <a:defRPr/>
            </a:pPr>
            <a:r>
              <a:rPr lang="en-US" sz="8000" b="1" i="1" dirty="0">
                <a:solidFill>
                  <a:schemeClr val="tx2">
                    <a:lumMod val="60000"/>
                    <a:lumOff val="40000"/>
                  </a:schemeClr>
                </a:solidFill>
              </a:rPr>
              <a:t>Thank You</a:t>
            </a:r>
            <a:br>
              <a:rPr lang="en-US" sz="8000" b="1" i="1" dirty="0">
                <a:solidFill>
                  <a:schemeClr val="tx2">
                    <a:lumMod val="60000"/>
                    <a:lumOff val="40000"/>
                  </a:schemeClr>
                </a:solidFill>
              </a:rPr>
            </a:br>
            <a:r>
              <a:rPr lang="en-US" sz="4800" b="1" i="1" dirty="0">
                <a:solidFill>
                  <a:schemeClr val="tx2">
                    <a:lumMod val="60000"/>
                    <a:lumOff val="40000"/>
                  </a:schemeClr>
                </a:solidFill>
              </a:rPr>
              <a:t>for </a:t>
            </a:r>
            <a:r>
              <a:rPr lang="en-US" sz="4800" b="1" i="1" dirty="0">
                <a:solidFill>
                  <a:srgbClr val="FF0000"/>
                </a:solidFill>
              </a:rPr>
              <a:t>playing</a:t>
            </a:r>
            <a:r>
              <a:rPr lang="en-US" sz="4800" b="1" i="1" dirty="0">
                <a:solidFill>
                  <a:schemeClr val="tx2">
                    <a:lumMod val="60000"/>
                    <a:lumOff val="40000"/>
                  </a:schemeClr>
                </a:solidFill>
              </a:rPr>
              <a:t>!</a:t>
            </a:r>
          </a:p>
          <a:p>
            <a:pPr marL="0" indent="0" algn="ctr" fontAlgn="auto">
              <a:spcAft>
                <a:spcPts val="0"/>
              </a:spcAft>
              <a:buFont typeface="Arial"/>
              <a:buNone/>
              <a:defRPr/>
            </a:pPr>
            <a:endParaRPr lang="en-US" sz="6600" b="1" i="1" dirty="0">
              <a:solidFill>
                <a:schemeClr val="tx2">
                  <a:lumMod val="60000"/>
                  <a:lumOff val="40000"/>
                </a:schemeClr>
              </a:solidFill>
            </a:endParaRPr>
          </a:p>
        </p:txBody>
      </p:sp>
      <p:sp>
        <p:nvSpPr>
          <p:cNvPr id="63490" name="TextBox 6"/>
          <p:cNvSpPr txBox="1">
            <a:spLocks noChangeArrowheads="1"/>
          </p:cNvSpPr>
          <p:nvPr/>
        </p:nvSpPr>
        <p:spPr bwMode="auto">
          <a:xfrm>
            <a:off x="0" y="3998913"/>
            <a:ext cx="9144000" cy="523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r>
              <a:rPr lang="en-US" sz="2800" b="1" i="1">
                <a:latin typeface="Handwriting - Dakota" charset="0"/>
                <a:cs typeface="Handwriting - Dakota" charset="0"/>
              </a:rPr>
              <a:t>Sura Hart &amp; Victoria Kindle Hodson</a:t>
            </a:r>
          </a:p>
        </p:txBody>
      </p:sp>
      <p:sp>
        <p:nvSpPr>
          <p:cNvPr id="63491" name="Slide Number Placeholder 1"/>
          <p:cNvSpPr>
            <a:spLocks noGrp="1"/>
          </p:cNvSpPr>
          <p:nvPr>
            <p:ph type="sldNum" sz="quarter" idx="12"/>
          </p:nvPr>
        </p:nvSpPr>
        <p:spPr bwMode="auto">
          <a:xfrm>
            <a:off x="6553200" y="6189663"/>
            <a:ext cx="21336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EA8F33CB-ADD4-694D-B608-AD7B437BFD0D}" type="slidenum">
              <a:rPr lang="en-US" sz="1200">
                <a:solidFill>
                  <a:srgbClr val="898989"/>
                </a:solidFill>
                <a:latin typeface="Calibri" charset="0"/>
              </a:rPr>
              <a:pPr eaLnBrk="1" hangingPunct="1"/>
              <a:t>35</a:t>
            </a:fld>
            <a:endParaRPr lang="en-US" sz="1200">
              <a:solidFill>
                <a:srgbClr val="898989"/>
              </a:solidFill>
              <a:latin typeface="Calibri" charset="0"/>
            </a:endParaRPr>
          </a:p>
        </p:txBody>
      </p:sp>
      <p:sp>
        <p:nvSpPr>
          <p:cNvPr id="63492" name="Rectangle 2"/>
          <p:cNvSpPr>
            <a:spLocks noChangeArrowheads="1"/>
          </p:cNvSpPr>
          <p:nvPr/>
        </p:nvSpPr>
        <p:spPr bwMode="auto">
          <a:xfrm>
            <a:off x="0" y="5262563"/>
            <a:ext cx="9144000" cy="9540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algn="ctr">
              <a:spcAft>
                <a:spcPts val="600"/>
              </a:spcAft>
            </a:pPr>
            <a:r>
              <a:rPr lang="en-US" sz="1800" b="1" i="1"/>
              <a:t>Kindle-Hart Communication</a:t>
            </a:r>
          </a:p>
          <a:p>
            <a:pPr algn="ctr">
              <a:spcAft>
                <a:spcPts val="600"/>
              </a:spcAft>
            </a:pPr>
            <a:r>
              <a:rPr lang="en-US" sz="1600"/>
              <a:t>P.O. Box 24346 • Ventura, CA 93002</a:t>
            </a:r>
          </a:p>
          <a:p>
            <a:pPr algn="ctr">
              <a:spcAft>
                <a:spcPts val="600"/>
              </a:spcAft>
            </a:pPr>
            <a:r>
              <a:rPr lang="en-US" sz="1200"/>
              <a:t>805.653.0261 or 805.698.3332 • www.thenofaultzone.com</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Title 1"/>
          <p:cNvSpPr>
            <a:spLocks noGrp="1"/>
          </p:cNvSpPr>
          <p:nvPr>
            <p:ph type="title"/>
          </p:nvPr>
        </p:nvSpPr>
        <p:spPr/>
        <p:txBody>
          <a:bodyPr/>
          <a:lstStyle/>
          <a:p>
            <a:r>
              <a:rPr lang="en-US">
                <a:latin typeface="Calibri" charset="0"/>
              </a:rPr>
              <a:t>Glossary</a:t>
            </a:r>
          </a:p>
        </p:txBody>
      </p:sp>
      <p:sp>
        <p:nvSpPr>
          <p:cNvPr id="61442" name="Content Placeholder 2"/>
          <p:cNvSpPr>
            <a:spLocks noGrp="1"/>
          </p:cNvSpPr>
          <p:nvPr>
            <p:ph idx="1"/>
          </p:nvPr>
        </p:nvSpPr>
        <p:spPr>
          <a:xfrm>
            <a:off x="876300" y="1417638"/>
            <a:ext cx="7654925" cy="4708525"/>
          </a:xfrm>
        </p:spPr>
        <p:txBody>
          <a:bodyPr/>
          <a:lstStyle/>
          <a:p>
            <a:pPr marL="0" indent="0" algn="ctr">
              <a:buFont typeface="Arial" charset="0"/>
              <a:buNone/>
            </a:pPr>
            <a:r>
              <a:rPr lang="en-US" sz="2400" b="1" i="1" u="sng">
                <a:latin typeface="Calibri" charset="0"/>
              </a:rPr>
              <a:t>D.E.F.U.S.E. Anger</a:t>
            </a:r>
          </a:p>
          <a:p>
            <a:pPr marL="0" indent="0">
              <a:buFont typeface="Arial" charset="0"/>
              <a:buNone/>
            </a:pPr>
            <a:endParaRPr lang="en-US" sz="1600" b="1" i="1" u="sng">
              <a:latin typeface="Calibri" charset="0"/>
            </a:endParaRPr>
          </a:p>
          <a:p>
            <a:pPr marL="0" indent="0">
              <a:buFont typeface="Arial" charset="0"/>
              <a:buNone/>
            </a:pPr>
            <a:r>
              <a:rPr lang="en-US" sz="2400" b="1">
                <a:latin typeface="Calibri" charset="0"/>
              </a:rPr>
              <a:t>D</a:t>
            </a:r>
            <a:r>
              <a:rPr lang="en-US" sz="1600">
                <a:latin typeface="Calibri" charset="0"/>
              </a:rPr>
              <a:t>etect that you’re getting angry.</a:t>
            </a:r>
          </a:p>
          <a:p>
            <a:pPr marL="0" indent="0">
              <a:buFont typeface="Arial" charset="0"/>
              <a:buNone/>
            </a:pPr>
            <a:r>
              <a:rPr lang="en-US" sz="1600">
                <a:latin typeface="Calibri" charset="0"/>
              </a:rPr>
              <a:t>• What do you notice in your body that lets you know you’re getting angry? (heat rising? red face? tense shoulders? clenched jaw?)</a:t>
            </a:r>
          </a:p>
          <a:p>
            <a:pPr marL="0" indent="0">
              <a:buFont typeface="Arial" charset="0"/>
              <a:buNone/>
            </a:pPr>
            <a:r>
              <a:rPr lang="en-US" sz="1600">
                <a:latin typeface="Calibri" charset="0"/>
              </a:rPr>
              <a:t>• Pay attention to the 2 messages of anger:</a:t>
            </a:r>
          </a:p>
          <a:p>
            <a:pPr marL="0" indent="0">
              <a:buFont typeface="Arial" charset="0"/>
              <a:buNone/>
            </a:pPr>
            <a:r>
              <a:rPr lang="en-US" sz="1600">
                <a:latin typeface="Calibri" charset="0"/>
              </a:rPr>
              <a:t>There is a need that is very important to you that is not being fulfilled.</a:t>
            </a:r>
          </a:p>
          <a:p>
            <a:pPr marL="0" indent="0">
              <a:buFont typeface="Arial" charset="0"/>
              <a:buNone/>
            </a:pPr>
            <a:r>
              <a:rPr lang="en-US" sz="1600">
                <a:latin typeface="Calibri" charset="0"/>
              </a:rPr>
              <a:t>You are about to behave in a way that will guarantee you will not meet your need.</a:t>
            </a:r>
          </a:p>
          <a:p>
            <a:pPr marL="0" indent="0">
              <a:buFont typeface="Arial" charset="0"/>
              <a:buNone/>
            </a:pPr>
            <a:r>
              <a:rPr lang="en-US" sz="1600">
                <a:latin typeface="Calibri" charset="0"/>
              </a:rPr>
              <a:t>• STOP what you’re about to do or say.</a:t>
            </a:r>
          </a:p>
          <a:p>
            <a:pPr marL="0" indent="0">
              <a:buFont typeface="Arial" charset="0"/>
              <a:buNone/>
            </a:pPr>
            <a:r>
              <a:rPr lang="en-US" sz="1600">
                <a:latin typeface="Calibri" charset="0"/>
              </a:rPr>
              <a:t>• Take a few deep breaths.</a:t>
            </a:r>
          </a:p>
          <a:p>
            <a:pPr marL="0" indent="0">
              <a:buFont typeface="Arial" charset="0"/>
              <a:buNone/>
            </a:pPr>
            <a:r>
              <a:rPr lang="en-US" sz="1600">
                <a:latin typeface="Calibri" charset="0"/>
              </a:rPr>
              <a:t>• Find &amp; hold the “angry” Feeling Card.</a:t>
            </a:r>
          </a:p>
          <a:p>
            <a:pPr marL="0" indent="0">
              <a:buFont typeface="Arial" charset="0"/>
              <a:buNone/>
            </a:pPr>
            <a:r>
              <a:rPr lang="en-US" sz="1600" b="1">
                <a:latin typeface="Calibri" charset="0"/>
              </a:rPr>
              <a:t> </a:t>
            </a:r>
            <a:endParaRPr lang="en-US" sz="1600">
              <a:latin typeface="Calibri" charset="0"/>
            </a:endParaRPr>
          </a:p>
          <a:p>
            <a:pPr marL="0" indent="0">
              <a:buFont typeface="Arial" charset="0"/>
              <a:buNone/>
            </a:pPr>
            <a:r>
              <a:rPr lang="en-US" sz="2400" b="1">
                <a:latin typeface="Calibri" charset="0"/>
              </a:rPr>
              <a:t>E</a:t>
            </a:r>
            <a:r>
              <a:rPr lang="en-US" sz="1600">
                <a:latin typeface="Calibri" charset="0"/>
              </a:rPr>
              <a:t>xamine </a:t>
            </a:r>
            <a:r>
              <a:rPr lang="en-US" sz="1600" i="1">
                <a:latin typeface="Calibri" charset="0"/>
              </a:rPr>
              <a:t>should </a:t>
            </a:r>
            <a:r>
              <a:rPr lang="en-US" sz="1600">
                <a:latin typeface="Calibri" charset="0"/>
              </a:rPr>
              <a:t>thoughts</a:t>
            </a:r>
            <a:r>
              <a:rPr lang="en-US" sz="1600" b="1">
                <a:latin typeface="Calibri" charset="0"/>
              </a:rPr>
              <a:t>.</a:t>
            </a:r>
            <a:endParaRPr lang="en-US" sz="1600">
              <a:latin typeface="Calibri" charset="0"/>
            </a:endParaRPr>
          </a:p>
          <a:p>
            <a:pPr marL="0" indent="0">
              <a:buFont typeface="Arial" charset="0"/>
              <a:buNone/>
            </a:pPr>
            <a:r>
              <a:rPr lang="en-US" sz="1600">
                <a:latin typeface="Calibri" charset="0"/>
              </a:rPr>
              <a:t>Anger is a mixture of </a:t>
            </a:r>
            <a:r>
              <a:rPr lang="en-US" sz="1600" b="1">
                <a:latin typeface="Calibri" charset="0"/>
              </a:rPr>
              <a:t>feelings</a:t>
            </a:r>
            <a:r>
              <a:rPr lang="en-US" sz="1600">
                <a:latin typeface="Calibri" charset="0"/>
              </a:rPr>
              <a:t> (usually sad, hurt, and/or scared)</a:t>
            </a:r>
          </a:p>
          <a:p>
            <a:pPr marL="0" indent="0">
              <a:buFont typeface="Arial" charset="0"/>
              <a:buNone/>
            </a:pPr>
            <a:r>
              <a:rPr lang="en-US" sz="1600">
                <a:latin typeface="Calibri" charset="0"/>
              </a:rPr>
              <a:t>AND </a:t>
            </a:r>
            <a:r>
              <a:rPr lang="en-US" sz="1600" b="1">
                <a:latin typeface="Calibri" charset="0"/>
              </a:rPr>
              <a:t>thoughts</a:t>
            </a:r>
            <a:r>
              <a:rPr lang="en-US" sz="1600">
                <a:latin typeface="Calibri" charset="0"/>
              </a:rPr>
              <a:t> about what others </a:t>
            </a:r>
            <a:r>
              <a:rPr lang="en-US" sz="1600" i="1">
                <a:latin typeface="Calibri" charset="0"/>
              </a:rPr>
              <a:t>should o</a:t>
            </a:r>
            <a:r>
              <a:rPr lang="en-US" sz="1600">
                <a:latin typeface="Calibri" charset="0"/>
              </a:rPr>
              <a:t>r </a:t>
            </a:r>
            <a:r>
              <a:rPr lang="en-US" sz="1600" i="1">
                <a:latin typeface="Calibri" charset="0"/>
              </a:rPr>
              <a:t>shouldn’t</a:t>
            </a:r>
            <a:r>
              <a:rPr lang="en-US" sz="1600">
                <a:latin typeface="Calibri" charset="0"/>
              </a:rPr>
              <a:t> be doing.</a:t>
            </a:r>
          </a:p>
          <a:p>
            <a:pPr marL="0" indent="0">
              <a:buFont typeface="Arial" charset="0"/>
              <a:buNone/>
            </a:pPr>
            <a:r>
              <a:rPr lang="en-US" sz="1600">
                <a:latin typeface="Calibri" charset="0"/>
              </a:rPr>
              <a:t>• Simply notice, or write down, your </a:t>
            </a:r>
            <a:r>
              <a:rPr lang="en-US" sz="1600" i="1">
                <a:latin typeface="Calibri" charset="0"/>
              </a:rPr>
              <a:t>should</a:t>
            </a:r>
            <a:r>
              <a:rPr lang="en-US" sz="1600">
                <a:latin typeface="Calibri" charset="0"/>
              </a:rPr>
              <a:t> thoughts.</a:t>
            </a:r>
          </a:p>
          <a:p>
            <a:pPr marL="0" indent="0">
              <a:buFont typeface="Arial" charset="0"/>
              <a:buNone/>
            </a:pPr>
            <a:r>
              <a:rPr lang="en-US" sz="1600">
                <a:latin typeface="Calibri" charset="0"/>
              </a:rPr>
              <a:t>• Notice the feeling (sad, hurt and/or scared.)</a:t>
            </a:r>
          </a:p>
          <a:p>
            <a:pPr marL="0" indent="0">
              <a:buFont typeface="Arial" charset="0"/>
              <a:buNone/>
            </a:pPr>
            <a:r>
              <a:rPr lang="en-US" sz="1600">
                <a:latin typeface="Calibri" charset="0"/>
              </a:rPr>
              <a:t> </a:t>
            </a:r>
          </a:p>
          <a:p>
            <a:pPr marL="0" indent="0">
              <a:buFont typeface="Arial" charset="0"/>
              <a:buNone/>
            </a:pPr>
            <a:r>
              <a:rPr lang="en-US" sz="2400" b="1">
                <a:latin typeface="Calibri" charset="0"/>
              </a:rPr>
              <a:t>F</a:t>
            </a:r>
            <a:r>
              <a:rPr lang="en-US" sz="1600">
                <a:latin typeface="Calibri" charset="0"/>
              </a:rPr>
              <a:t>ocus on shifting your energy.</a:t>
            </a:r>
          </a:p>
          <a:p>
            <a:pPr marL="0" indent="0">
              <a:buFont typeface="Arial" charset="0"/>
              <a:buNone/>
            </a:pPr>
            <a:r>
              <a:rPr lang="en-US" sz="1600">
                <a:latin typeface="Calibri" charset="0"/>
              </a:rPr>
              <a:t>What can you do right now to get closer to </a:t>
            </a:r>
            <a:r>
              <a:rPr lang="en-US" sz="1600" i="1">
                <a:latin typeface="Calibri" charset="0"/>
              </a:rPr>
              <a:t>calm alert</a:t>
            </a:r>
            <a:r>
              <a:rPr lang="en-US" sz="1600">
                <a:latin typeface="Calibri" charset="0"/>
              </a:rPr>
              <a:t>?</a:t>
            </a:r>
          </a:p>
          <a:p>
            <a:pPr marL="0" indent="0">
              <a:buFont typeface="Arial" charset="0"/>
              <a:buNone/>
            </a:pPr>
            <a:r>
              <a:rPr lang="en-US" sz="1600">
                <a:latin typeface="Calibri" charset="0"/>
              </a:rPr>
              <a:t> </a:t>
            </a:r>
          </a:p>
          <a:p>
            <a:pPr marL="0" indent="0">
              <a:buFont typeface="Arial" charset="0"/>
              <a:buNone/>
            </a:pPr>
            <a:r>
              <a:rPr lang="en-US" sz="2400" b="1">
                <a:latin typeface="Calibri" charset="0"/>
              </a:rPr>
              <a:t>U</a:t>
            </a:r>
            <a:r>
              <a:rPr lang="en-US" sz="1600">
                <a:latin typeface="Calibri" charset="0"/>
              </a:rPr>
              <a:t>ncover the need(s) behind the anger.</a:t>
            </a:r>
          </a:p>
          <a:p>
            <a:pPr marL="0" indent="0">
              <a:buFont typeface="Arial" charset="0"/>
              <a:buNone/>
            </a:pPr>
            <a:r>
              <a:rPr lang="en-US" sz="1600">
                <a:latin typeface="Calibri" charset="0"/>
              </a:rPr>
              <a:t>Find and hold the Need Card that describes the need(s) you’re evaluating as unmet.</a:t>
            </a:r>
          </a:p>
          <a:p>
            <a:pPr marL="0" indent="0">
              <a:buFont typeface="Arial" charset="0"/>
              <a:buNone/>
            </a:pPr>
            <a:r>
              <a:rPr lang="en-US" sz="1600" b="1">
                <a:latin typeface="Calibri" charset="0"/>
              </a:rPr>
              <a:t> </a:t>
            </a:r>
            <a:endParaRPr lang="en-US" sz="1600">
              <a:latin typeface="Calibri" charset="0"/>
            </a:endParaRPr>
          </a:p>
          <a:p>
            <a:pPr marL="0" indent="0">
              <a:buFont typeface="Arial" charset="0"/>
              <a:buNone/>
            </a:pPr>
            <a:r>
              <a:rPr lang="en-US" sz="2400" b="1">
                <a:latin typeface="Calibri" charset="0"/>
              </a:rPr>
              <a:t>S</a:t>
            </a:r>
            <a:r>
              <a:rPr lang="en-US" sz="1600">
                <a:latin typeface="Calibri" charset="0"/>
              </a:rPr>
              <a:t>it quietly for at least one minute, holding the need card(s).</a:t>
            </a:r>
          </a:p>
          <a:p>
            <a:pPr marL="0" indent="0">
              <a:buFont typeface="Arial" charset="0"/>
              <a:buNone/>
            </a:pPr>
            <a:r>
              <a:rPr lang="en-US" sz="1600">
                <a:latin typeface="Calibri" charset="0"/>
              </a:rPr>
              <a:t>Notice how important this need is to you.</a:t>
            </a:r>
          </a:p>
          <a:p>
            <a:pPr marL="0" indent="0">
              <a:buFont typeface="Arial" charset="0"/>
              <a:buNone/>
            </a:pPr>
            <a:r>
              <a:rPr lang="en-US" sz="1600">
                <a:latin typeface="Calibri" charset="0"/>
              </a:rPr>
              <a:t> </a:t>
            </a:r>
          </a:p>
          <a:p>
            <a:pPr marL="0" indent="0">
              <a:buFont typeface="Arial" charset="0"/>
              <a:buNone/>
            </a:pPr>
            <a:r>
              <a:rPr lang="en-US" sz="2400" b="1">
                <a:latin typeface="Calibri" charset="0"/>
              </a:rPr>
              <a:t>E</a:t>
            </a:r>
            <a:r>
              <a:rPr lang="en-US" sz="1600">
                <a:latin typeface="Calibri" charset="0"/>
              </a:rPr>
              <a:t>xplore possible actions you can take to meet your need(s).</a:t>
            </a:r>
          </a:p>
          <a:p>
            <a:pPr marL="0" indent="0">
              <a:buFont typeface="Arial" charset="0"/>
              <a:buNone/>
            </a:pPr>
            <a:endParaRPr lang="en-US" sz="1600" b="1" u="sng">
              <a:latin typeface="Calibri" charset="0"/>
            </a:endParaRPr>
          </a:p>
          <a:p>
            <a:pPr marL="0" indent="0">
              <a:buFont typeface="Arial" charset="0"/>
              <a:buNone/>
            </a:pPr>
            <a:endParaRPr lang="en-US" sz="1600" u="sng">
              <a:latin typeface="Calibri" charset="0"/>
            </a:endParaRPr>
          </a:p>
          <a:p>
            <a:pPr marL="0" indent="0">
              <a:buFont typeface="Arial" charset="0"/>
              <a:buNone/>
            </a:pPr>
            <a:endParaRPr lang="en-US" sz="1600" u="sng">
              <a:latin typeface="Calibri" charset="0"/>
            </a:endParaRPr>
          </a:p>
          <a:p>
            <a:pPr marL="0" indent="0">
              <a:buFont typeface="Arial" charset="0"/>
              <a:buNone/>
            </a:pPr>
            <a:endParaRPr lang="en-US" sz="1600" u="sng">
              <a:latin typeface="Calibri" charset="0"/>
            </a:endParaRPr>
          </a:p>
          <a:p>
            <a:pPr marL="0" indent="0">
              <a:buFont typeface="Arial" charset="0"/>
              <a:buNone/>
            </a:pPr>
            <a:endParaRPr lang="en-US" sz="1600" u="sng">
              <a:latin typeface="Calibri" charset="0"/>
            </a:endParaRPr>
          </a:p>
          <a:p>
            <a:pPr marL="0" indent="0">
              <a:buFont typeface="Arial" charset="0"/>
              <a:buNone/>
            </a:pPr>
            <a:endParaRPr lang="en-US" sz="1600" u="sng">
              <a:latin typeface="Calibri" charset="0"/>
            </a:endParaRPr>
          </a:p>
        </p:txBody>
      </p:sp>
      <p:sp>
        <p:nvSpPr>
          <p:cNvPr id="61443" name="Slide Number Placeholder 3"/>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97E777E9-5752-D141-8B4D-5A226FDF7502}" type="slidenum">
              <a:rPr lang="en-US" sz="1200">
                <a:solidFill>
                  <a:srgbClr val="898989"/>
                </a:solidFill>
                <a:latin typeface="Calibri" charset="0"/>
                <a:cs typeface="Arial" charset="0"/>
              </a:rPr>
              <a:pPr eaLnBrk="1" hangingPunct="1"/>
              <a:t>36</a:t>
            </a:fld>
            <a:endParaRPr lang="en-US" sz="1200">
              <a:solidFill>
                <a:srgbClr val="898989"/>
              </a:solidFill>
              <a:latin typeface="Calibri" charset="0"/>
              <a:cs typeface="Arial" charset="0"/>
            </a:endParaRPr>
          </a:p>
        </p:txBody>
      </p:sp>
      <p:pic>
        <p:nvPicPr>
          <p:cNvPr id="61444" name="Picture 6" descr="Logo Graphic Alo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2488" y="504825"/>
            <a:ext cx="1000125" cy="9128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Title 1"/>
          <p:cNvSpPr>
            <a:spLocks noGrp="1"/>
          </p:cNvSpPr>
          <p:nvPr>
            <p:ph type="title"/>
          </p:nvPr>
        </p:nvSpPr>
        <p:spPr>
          <a:xfrm>
            <a:off x="1628775" y="393700"/>
            <a:ext cx="6513513" cy="1143000"/>
          </a:xfrm>
        </p:spPr>
        <p:txBody>
          <a:bodyPr/>
          <a:lstStyle/>
          <a:p>
            <a:pPr algn="l"/>
            <a:r>
              <a:rPr lang="en-US" sz="3200" i="1">
                <a:latin typeface="Calibri" charset="0"/>
              </a:rPr>
              <a:t>The No-Fault Zone® Game </a:t>
            </a:r>
            <a:r>
              <a:rPr lang="en-US" sz="3200">
                <a:latin typeface="Calibri" charset="0"/>
              </a:rPr>
              <a:t>PowerPoint</a:t>
            </a:r>
          </a:p>
        </p:txBody>
      </p:sp>
      <p:sp>
        <p:nvSpPr>
          <p:cNvPr id="64514" name="Content Placeholder 2"/>
          <p:cNvSpPr>
            <a:spLocks noGrp="1"/>
          </p:cNvSpPr>
          <p:nvPr>
            <p:ph idx="1"/>
          </p:nvPr>
        </p:nvSpPr>
        <p:spPr>
          <a:xfrm>
            <a:off x="457200" y="1570038"/>
            <a:ext cx="8229600" cy="4525962"/>
          </a:xfrm>
        </p:spPr>
        <p:txBody>
          <a:bodyPr/>
          <a:lstStyle/>
          <a:p>
            <a:pPr marL="0" indent="0" algn="ctr">
              <a:buFont typeface="Arial" charset="0"/>
              <a:buNone/>
            </a:pPr>
            <a:r>
              <a:rPr lang="en-US" sz="2000">
                <a:latin typeface="Calibri" charset="0"/>
              </a:rPr>
              <a:t>This PowerPoint Manual provides directions for the </a:t>
            </a:r>
          </a:p>
          <a:p>
            <a:pPr marL="0" indent="0" algn="ctr">
              <a:buFont typeface="Arial" charset="0"/>
              <a:buNone/>
            </a:pPr>
            <a:r>
              <a:rPr lang="en-US" sz="2000">
                <a:latin typeface="Calibri" charset="0"/>
              </a:rPr>
              <a:t>5 </a:t>
            </a:r>
            <a:r>
              <a:rPr lang="en-US" sz="2000" i="1">
                <a:latin typeface="Calibri" charset="0"/>
              </a:rPr>
              <a:t>No-Fault Zone </a:t>
            </a:r>
            <a:r>
              <a:rPr lang="en-US" sz="2000">
                <a:latin typeface="Calibri" charset="0"/>
              </a:rPr>
              <a:t>games we play most often. </a:t>
            </a:r>
          </a:p>
          <a:p>
            <a:pPr marL="0" indent="0" algn="ctr">
              <a:buFont typeface="Arial" charset="0"/>
              <a:buNone/>
            </a:pPr>
            <a:r>
              <a:rPr lang="en-US" sz="2000" i="1">
                <a:latin typeface="Calibri" charset="0"/>
              </a:rPr>
              <a:t>We hope you find it useful.</a:t>
            </a:r>
          </a:p>
          <a:p>
            <a:pPr marL="0" indent="0" algn="ctr">
              <a:buFont typeface="Arial" charset="0"/>
              <a:buNone/>
            </a:pPr>
            <a:r>
              <a:rPr lang="en-US" sz="1600" i="1">
                <a:latin typeface="Calibri" charset="0"/>
              </a:rPr>
              <a:t>Sura Hart &amp; Victoria Kindle Hodson </a:t>
            </a:r>
          </a:p>
          <a:p>
            <a:pPr marL="0" indent="0" algn="ctr">
              <a:buFont typeface="Arial" charset="0"/>
              <a:buNone/>
            </a:pPr>
            <a:r>
              <a:rPr lang="en-US" sz="1400" i="1">
                <a:latin typeface="Calibri" charset="0"/>
              </a:rPr>
              <a:t>With Penny Vine and Kyra Freestar</a:t>
            </a:r>
          </a:p>
          <a:p>
            <a:pPr marL="0" indent="0">
              <a:buFont typeface="Arial" charset="0"/>
              <a:buNone/>
            </a:pPr>
            <a:endParaRPr lang="en-US" sz="2000">
              <a:latin typeface="Calibri" charset="0"/>
            </a:endParaRPr>
          </a:p>
          <a:p>
            <a:pPr marL="0" indent="0">
              <a:buFont typeface="Arial" charset="0"/>
              <a:buNone/>
            </a:pPr>
            <a:r>
              <a:rPr lang="en-US" sz="2000">
                <a:latin typeface="Calibri" charset="0"/>
              </a:rPr>
              <a:t>Additional resources you may enjoy:</a:t>
            </a:r>
          </a:p>
          <a:p>
            <a:pPr marL="0" indent="0">
              <a:buFont typeface="Arial" charset="0"/>
              <a:buNone/>
            </a:pPr>
            <a:r>
              <a:rPr lang="en-US" sz="2000">
                <a:latin typeface="Calibri" charset="0"/>
              </a:rPr>
              <a:t>	-The No-Fault Zone </a:t>
            </a:r>
            <a:r>
              <a:rPr lang="en-US" sz="2000" b="1">
                <a:latin typeface="Calibri" charset="0"/>
              </a:rPr>
              <a:t>website</a:t>
            </a:r>
            <a:r>
              <a:rPr lang="en-US" sz="2000">
                <a:latin typeface="Calibri" charset="0"/>
              </a:rPr>
              <a:t>: www.thenofaultzone.com</a:t>
            </a:r>
          </a:p>
          <a:p>
            <a:pPr marL="0" indent="0">
              <a:buFont typeface="Arial" charset="0"/>
              <a:buNone/>
            </a:pPr>
            <a:r>
              <a:rPr lang="en-US" sz="2000">
                <a:latin typeface="Calibri" charset="0"/>
              </a:rPr>
              <a:t>	-The </a:t>
            </a:r>
            <a:r>
              <a:rPr lang="en-US" sz="2000" b="1">
                <a:latin typeface="Calibri" charset="0"/>
              </a:rPr>
              <a:t>game booklet</a:t>
            </a:r>
            <a:r>
              <a:rPr lang="en-US" sz="2000">
                <a:latin typeface="Calibri" charset="0"/>
              </a:rPr>
              <a:t> (free download at www.thenofaultzone.com)</a:t>
            </a:r>
          </a:p>
          <a:p>
            <a:pPr marL="0" indent="0">
              <a:buFont typeface="Arial" charset="0"/>
              <a:buNone/>
            </a:pPr>
            <a:r>
              <a:rPr lang="en-US" sz="2000">
                <a:latin typeface="Calibri" charset="0"/>
              </a:rPr>
              <a:t>	-</a:t>
            </a:r>
            <a:r>
              <a:rPr lang="en-US" sz="2000" i="1">
                <a:latin typeface="Calibri" charset="0"/>
              </a:rPr>
              <a:t>The No-Fault Classroom </a:t>
            </a:r>
            <a:r>
              <a:rPr lang="en-US" sz="2000" b="1">
                <a:latin typeface="Calibri" charset="0"/>
              </a:rPr>
              <a:t>book </a:t>
            </a:r>
            <a:r>
              <a:rPr lang="en-US" sz="2000">
                <a:latin typeface="Calibri" charset="0"/>
              </a:rPr>
              <a:t>that provides directions for making </a:t>
            </a:r>
            <a:r>
              <a:rPr lang="en-US" sz="2000" i="1">
                <a:latin typeface="Calibri" charset="0"/>
              </a:rPr>
              <a:t>your 	own No-Fault Zone Game</a:t>
            </a:r>
            <a:r>
              <a:rPr lang="en-US" sz="2000">
                <a:latin typeface="Calibri" charset="0"/>
              </a:rPr>
              <a:t>, as well as activities to use with the Game.</a:t>
            </a:r>
          </a:p>
          <a:p>
            <a:pPr marL="0" indent="0">
              <a:buFont typeface="Arial" charset="0"/>
              <a:buNone/>
            </a:pPr>
            <a:r>
              <a:rPr lang="en-US" sz="2000">
                <a:latin typeface="Calibri" charset="0"/>
              </a:rPr>
              <a:t>You can can also read about our curriculum, </a:t>
            </a:r>
            <a:r>
              <a:rPr lang="en-US" sz="2000" i="1">
                <a:latin typeface="Calibri" charset="0"/>
              </a:rPr>
              <a:t>The No-Fault Classroom</a:t>
            </a:r>
            <a:r>
              <a:rPr lang="en-US" sz="2000">
                <a:latin typeface="Calibri" charset="0"/>
              </a:rPr>
              <a:t>, as well as our other two books, </a:t>
            </a:r>
            <a:r>
              <a:rPr lang="en-US" sz="2000" i="1">
                <a:latin typeface="Calibri" charset="0"/>
              </a:rPr>
              <a:t>The Compassionate Classroom </a:t>
            </a:r>
            <a:r>
              <a:rPr lang="en-US" sz="2000">
                <a:latin typeface="Calibri" charset="0"/>
              </a:rPr>
              <a:t>and </a:t>
            </a:r>
            <a:r>
              <a:rPr lang="en-US" sz="2000" i="1">
                <a:latin typeface="Calibri" charset="0"/>
              </a:rPr>
              <a:t>Respectful Parents, Respectful Kids</a:t>
            </a:r>
            <a:r>
              <a:rPr lang="en-US" sz="2000">
                <a:latin typeface="Calibri" charset="0"/>
              </a:rPr>
              <a:t>, at www.thenofaultzone.com.</a:t>
            </a:r>
          </a:p>
        </p:txBody>
      </p:sp>
      <p:sp>
        <p:nvSpPr>
          <p:cNvPr id="64515" name="Slide Number Placeholder 3"/>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98B80F99-8EBA-1F49-B310-CEE01AABCBD3}" type="slidenum">
              <a:rPr lang="en-US" sz="1200">
                <a:solidFill>
                  <a:srgbClr val="898989"/>
                </a:solidFill>
                <a:latin typeface="Calibri" charset="0"/>
                <a:cs typeface="Arial" charset="0"/>
              </a:rPr>
              <a:pPr eaLnBrk="1" hangingPunct="1"/>
              <a:t>37</a:t>
            </a:fld>
            <a:endParaRPr lang="en-US" sz="1200">
              <a:solidFill>
                <a:srgbClr val="898989"/>
              </a:solidFill>
              <a:latin typeface="Calibri" charset="0"/>
              <a:cs typeface="Arial" charset="0"/>
            </a:endParaRPr>
          </a:p>
        </p:txBody>
      </p:sp>
      <p:pic>
        <p:nvPicPr>
          <p:cNvPr id="64516" name="Picture 6" descr="Logo Graphic Alo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6088" y="215900"/>
            <a:ext cx="1441450" cy="1447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Title 1"/>
          <p:cNvSpPr>
            <a:spLocks noGrp="1"/>
          </p:cNvSpPr>
          <p:nvPr>
            <p:ph type="title"/>
          </p:nvPr>
        </p:nvSpPr>
        <p:spPr/>
        <p:txBody>
          <a:bodyPr/>
          <a:lstStyle/>
          <a:p>
            <a:r>
              <a:rPr lang="en-US">
                <a:latin typeface="Calibri" charset="0"/>
              </a:rPr>
              <a:t>Glossary</a:t>
            </a:r>
          </a:p>
        </p:txBody>
      </p:sp>
      <p:sp>
        <p:nvSpPr>
          <p:cNvPr id="55298" name="Content Placeholder 2"/>
          <p:cNvSpPr>
            <a:spLocks noGrp="1"/>
          </p:cNvSpPr>
          <p:nvPr>
            <p:ph idx="1"/>
          </p:nvPr>
        </p:nvSpPr>
        <p:spPr>
          <a:xfrm>
            <a:off x="876300" y="1417638"/>
            <a:ext cx="7654925" cy="4708525"/>
          </a:xfrm>
        </p:spPr>
        <p:txBody>
          <a:bodyPr/>
          <a:lstStyle/>
          <a:p>
            <a:pPr marL="0" indent="0" algn="ctr">
              <a:buFont typeface="Arial" charset="0"/>
              <a:buNone/>
              <a:defRPr/>
            </a:pPr>
            <a:r>
              <a:rPr lang="en-US" sz="2400" b="1" i="1" u="sng" dirty="0">
                <a:latin typeface="Calibri"/>
                <a:cs typeface="Calibri"/>
              </a:rPr>
              <a:t>Problem Solve</a:t>
            </a:r>
          </a:p>
          <a:p>
            <a:pPr marL="0" indent="0" algn="ctr">
              <a:buFont typeface="Arial" charset="0"/>
              <a:buNone/>
              <a:defRPr/>
            </a:pPr>
            <a:endParaRPr lang="en-US" sz="1600" b="1" u="sng" dirty="0">
              <a:latin typeface="Calibri"/>
              <a:cs typeface="Calibri"/>
            </a:endParaRPr>
          </a:p>
          <a:p>
            <a:pPr marL="0" indent="0">
              <a:buFont typeface="Arial" charset="0"/>
              <a:buNone/>
              <a:defRPr/>
            </a:pPr>
            <a:r>
              <a:rPr lang="en-US" sz="1600" dirty="0">
                <a:latin typeface="Calibri"/>
                <a:cs typeface="Calibri"/>
              </a:rPr>
              <a:t>	1. Do the Self-Empathy Game: Listen for Your Feelings &amp; Needs</a:t>
            </a:r>
          </a:p>
          <a:p>
            <a:pPr marL="0" indent="0">
              <a:buFont typeface="Arial" charset="0"/>
              <a:buNone/>
              <a:defRPr/>
            </a:pPr>
            <a:r>
              <a:rPr lang="en-US" sz="1600" dirty="0">
                <a:latin typeface="Calibri"/>
                <a:cs typeface="Calibri"/>
              </a:rPr>
              <a:t>	-Sit in front of your NFZ Game mat, with your NFZ Card Decks.</a:t>
            </a:r>
          </a:p>
          <a:p>
            <a:pPr marL="0" indent="0">
              <a:buFont typeface="Arial" charset="0"/>
              <a:buNone/>
              <a:defRPr/>
            </a:pPr>
            <a:r>
              <a:rPr lang="en-US" sz="1600" dirty="0">
                <a:latin typeface="Calibri"/>
                <a:cs typeface="Calibri"/>
              </a:rPr>
              <a:t>	-Place your token on the Feeling Thermometer.</a:t>
            </a:r>
          </a:p>
          <a:p>
            <a:pPr marL="0" indent="0">
              <a:buFont typeface="Arial" charset="0"/>
              <a:buNone/>
              <a:defRPr/>
            </a:pPr>
            <a:r>
              <a:rPr lang="en-US" sz="1600" dirty="0">
                <a:latin typeface="Calibri"/>
                <a:cs typeface="Calibri"/>
              </a:rPr>
              <a:t>	-Identify the situation, using observations, without evaluations.</a:t>
            </a:r>
          </a:p>
          <a:p>
            <a:pPr marL="0" indent="0">
              <a:buFont typeface="Arial" charset="0"/>
              <a:buNone/>
              <a:defRPr/>
            </a:pPr>
            <a:r>
              <a:rPr lang="en-US" sz="1600" dirty="0">
                <a:latin typeface="Calibri"/>
                <a:cs typeface="Calibri"/>
              </a:rPr>
              <a:t>	-Sort through Feeling Cards. Identify &amp; place Feeling Cards </a:t>
            </a:r>
          </a:p>
          <a:p>
            <a:pPr marL="0" indent="0">
              <a:buFont typeface="Arial" charset="0"/>
              <a:buNone/>
              <a:defRPr/>
            </a:pPr>
            <a:r>
              <a:rPr lang="en-US" sz="1600" dirty="0">
                <a:latin typeface="Calibri"/>
                <a:cs typeface="Calibri"/>
              </a:rPr>
              <a:t>	on the Feeling Zone of your NFZ Mat.</a:t>
            </a:r>
          </a:p>
          <a:p>
            <a:pPr marL="0" indent="0">
              <a:buFont typeface="Arial" charset="0"/>
              <a:buNone/>
              <a:defRPr/>
            </a:pPr>
            <a:r>
              <a:rPr lang="en-US" sz="1600" dirty="0">
                <a:latin typeface="Calibri"/>
                <a:cs typeface="Calibri"/>
              </a:rPr>
              <a:t>	-Sort through Need Cards. Identify &amp; place Need Cards on </a:t>
            </a:r>
          </a:p>
          <a:p>
            <a:pPr marL="0" indent="0">
              <a:buFont typeface="Arial" charset="0"/>
              <a:buNone/>
              <a:defRPr/>
            </a:pPr>
            <a:r>
              <a:rPr lang="en-US" sz="1600" dirty="0">
                <a:latin typeface="Calibri"/>
                <a:cs typeface="Calibri"/>
              </a:rPr>
              <a:t>	the gold Needs Zone of your NFZ Mat</a:t>
            </a:r>
          </a:p>
          <a:p>
            <a:pPr marL="0" indent="0">
              <a:buFont typeface="Arial" charset="0"/>
              <a:buNone/>
              <a:defRPr/>
            </a:pPr>
            <a:r>
              <a:rPr lang="en-US" sz="1600" dirty="0">
                <a:latin typeface="Calibri"/>
                <a:cs typeface="Calibri"/>
              </a:rPr>
              <a:t>	-Sit with your feelings &amp; needs until you feel self-connected.</a:t>
            </a:r>
          </a:p>
          <a:p>
            <a:pPr marL="0" indent="0">
              <a:buFont typeface="Arial" charset="0"/>
              <a:buNone/>
              <a:defRPr/>
            </a:pPr>
            <a:r>
              <a:rPr lang="en-US" sz="1600" dirty="0">
                <a:latin typeface="Calibri"/>
                <a:cs typeface="Calibri"/>
              </a:rPr>
              <a:t> </a:t>
            </a:r>
          </a:p>
          <a:p>
            <a:pPr marL="0" indent="0">
              <a:buFont typeface="Arial" charset="0"/>
              <a:buNone/>
              <a:defRPr/>
            </a:pPr>
            <a:r>
              <a:rPr lang="en-US" sz="1600" b="1" i="1" u="sng" dirty="0">
                <a:latin typeface="Calibri"/>
                <a:cs typeface="Calibri"/>
              </a:rPr>
              <a:t>	If playing alone</a:t>
            </a:r>
            <a:r>
              <a:rPr lang="en-US" sz="1600" b="1" i="1" dirty="0">
                <a:latin typeface="Calibri"/>
                <a:cs typeface="Calibri"/>
              </a:rPr>
              <a:t>, ask the Problem Solving question:</a:t>
            </a:r>
            <a:endParaRPr lang="en-US" sz="1600" dirty="0">
              <a:latin typeface="Calibri"/>
              <a:cs typeface="Calibri"/>
            </a:endParaRPr>
          </a:p>
          <a:p>
            <a:pPr marL="0" indent="0">
              <a:buFont typeface="Arial" charset="0"/>
              <a:buNone/>
              <a:defRPr/>
            </a:pPr>
            <a:r>
              <a:rPr lang="en-US" sz="1600" dirty="0">
                <a:latin typeface="Calibri"/>
                <a:cs typeface="Calibri"/>
              </a:rPr>
              <a:t>	“</a:t>
            </a:r>
            <a:r>
              <a:rPr lang="en-US" sz="1600" i="1" dirty="0">
                <a:latin typeface="Calibri"/>
                <a:cs typeface="Calibri"/>
              </a:rPr>
              <a:t>What could I do to meet my needs?”</a:t>
            </a:r>
            <a:endParaRPr lang="en-US" sz="1600" dirty="0">
              <a:latin typeface="Calibri"/>
              <a:cs typeface="Calibri"/>
            </a:endParaRPr>
          </a:p>
          <a:p>
            <a:pPr marL="0" indent="0">
              <a:buFont typeface="Arial" charset="0"/>
              <a:buNone/>
              <a:defRPr/>
            </a:pPr>
            <a:r>
              <a:rPr lang="en-US" sz="1600" b="1" i="1" dirty="0">
                <a:latin typeface="Calibri"/>
                <a:cs typeface="Calibri"/>
              </a:rPr>
              <a:t>	 </a:t>
            </a:r>
            <a:endParaRPr lang="en-US" sz="1600" dirty="0">
              <a:latin typeface="Calibri"/>
              <a:cs typeface="Calibri"/>
            </a:endParaRPr>
          </a:p>
          <a:p>
            <a:pPr marL="0" indent="0">
              <a:buFont typeface="Arial" charset="0"/>
              <a:buNone/>
              <a:defRPr/>
            </a:pPr>
            <a:r>
              <a:rPr lang="en-US" sz="1600" b="1" i="1" u="sng" dirty="0">
                <a:latin typeface="Calibri"/>
                <a:cs typeface="Calibri"/>
              </a:rPr>
              <a:t>	If 2 (or more) people are playing,</a:t>
            </a:r>
            <a:r>
              <a:rPr lang="en-US" sz="1600" b="1" i="1" dirty="0">
                <a:latin typeface="Calibri"/>
                <a:cs typeface="Calibri"/>
              </a:rPr>
              <a:t> continue with 2-9 ....</a:t>
            </a:r>
            <a:endParaRPr lang="en-US" sz="1600" dirty="0">
              <a:latin typeface="Calibri"/>
              <a:cs typeface="Calibri"/>
            </a:endParaRPr>
          </a:p>
          <a:p>
            <a:pPr marL="0" indent="0">
              <a:buFont typeface="Arial" charset="0"/>
              <a:buNone/>
              <a:defRPr/>
            </a:pPr>
            <a:r>
              <a:rPr lang="en-US" sz="1600" b="1" i="1" dirty="0">
                <a:latin typeface="Calibri"/>
                <a:cs typeface="Calibri"/>
              </a:rPr>
              <a:t> </a:t>
            </a:r>
            <a:endParaRPr lang="en-US" sz="1600" dirty="0">
              <a:latin typeface="Calibri"/>
              <a:cs typeface="Calibri"/>
            </a:endParaRPr>
          </a:p>
          <a:p>
            <a:pPr marL="0" indent="0">
              <a:buFont typeface="Arial" charset="0"/>
              <a:buNone/>
              <a:defRPr/>
            </a:pPr>
            <a:r>
              <a:rPr lang="en-US" sz="1600" b="1" i="1" dirty="0">
                <a:latin typeface="Calibri"/>
                <a:cs typeface="Calibri"/>
              </a:rPr>
              <a:t> </a:t>
            </a:r>
            <a:endParaRPr lang="en-US" sz="1600" dirty="0">
              <a:latin typeface="Calibri"/>
              <a:cs typeface="Calibri"/>
            </a:endParaRPr>
          </a:p>
          <a:p>
            <a:pPr marL="0" indent="0">
              <a:buFont typeface="Arial" charset="0"/>
              <a:buNone/>
              <a:defRPr/>
            </a:pPr>
            <a:r>
              <a:rPr lang="en-US" sz="1600" dirty="0">
                <a:latin typeface="Calibri"/>
                <a:cs typeface="Calibri"/>
              </a:rPr>
              <a:t>	2. Switch places &amp; look at the cards on the other person’s mat. Take a few minutes to 	see from their point of view.</a:t>
            </a:r>
          </a:p>
          <a:p>
            <a:pPr marL="0" indent="0">
              <a:buFont typeface="Arial" charset="0"/>
              <a:buNone/>
              <a:defRPr/>
            </a:pPr>
            <a:r>
              <a:rPr lang="en-US" sz="1600" i="1" dirty="0">
                <a:latin typeface="Calibri"/>
                <a:cs typeface="Calibri"/>
              </a:rPr>
              <a:t> </a:t>
            </a:r>
            <a:endParaRPr lang="en-US" sz="1600" dirty="0">
              <a:latin typeface="Calibri"/>
              <a:cs typeface="Calibri"/>
            </a:endParaRPr>
          </a:p>
          <a:p>
            <a:pPr marL="0" indent="0">
              <a:buFont typeface="Arial" charset="0"/>
              <a:buNone/>
              <a:defRPr/>
            </a:pPr>
            <a:r>
              <a:rPr lang="en-US" sz="1600" dirty="0">
                <a:latin typeface="Calibri"/>
                <a:cs typeface="Calibri"/>
              </a:rPr>
              <a:t>	3. Take turns simply reading/ reflecting the other person’s feelings &amp; needs.</a:t>
            </a:r>
          </a:p>
          <a:p>
            <a:pPr marL="0" indent="0">
              <a:buFont typeface="Arial" charset="0"/>
              <a:buNone/>
              <a:defRPr/>
            </a:pPr>
            <a:r>
              <a:rPr lang="en-US" sz="1600" i="1" dirty="0">
                <a:latin typeface="Calibri"/>
                <a:cs typeface="Calibri"/>
              </a:rPr>
              <a:t> </a:t>
            </a:r>
            <a:endParaRPr lang="en-US" sz="1600" dirty="0">
              <a:latin typeface="Calibri"/>
              <a:cs typeface="Calibri"/>
            </a:endParaRPr>
          </a:p>
          <a:p>
            <a:pPr marL="0" indent="0">
              <a:buFont typeface="Arial" charset="0"/>
              <a:buNone/>
              <a:defRPr/>
            </a:pPr>
            <a:r>
              <a:rPr lang="en-US" sz="1600" dirty="0">
                <a:latin typeface="Calibri"/>
                <a:cs typeface="Calibri"/>
              </a:rPr>
              <a:t>	4. Take turns asking for clarity about any needs of the other person that you don’t 	understand.</a:t>
            </a:r>
          </a:p>
          <a:p>
            <a:pPr marL="0" indent="0">
              <a:buFont typeface="Arial" charset="0"/>
              <a:buNone/>
              <a:defRPr/>
            </a:pPr>
            <a:r>
              <a:rPr lang="en-US" sz="1600" i="1" dirty="0">
                <a:latin typeface="Calibri"/>
                <a:cs typeface="Calibri"/>
              </a:rPr>
              <a:t> </a:t>
            </a:r>
            <a:endParaRPr lang="en-US" sz="1600" dirty="0">
              <a:latin typeface="Calibri"/>
              <a:cs typeface="Calibri"/>
            </a:endParaRPr>
          </a:p>
          <a:p>
            <a:pPr marL="0" indent="0">
              <a:buFont typeface="Arial" charset="0"/>
              <a:buNone/>
              <a:defRPr/>
            </a:pPr>
            <a:r>
              <a:rPr lang="en-US" sz="1600" dirty="0">
                <a:latin typeface="Calibri"/>
                <a:cs typeface="Calibri"/>
              </a:rPr>
              <a:t>	5. When both people have been heard and there is mutual understanding, return to 	your own seats.</a:t>
            </a:r>
          </a:p>
          <a:p>
            <a:pPr>
              <a:defRPr/>
            </a:pPr>
            <a:endParaRPr lang="en-US" sz="1600" dirty="0">
              <a:latin typeface="Calibri"/>
              <a:cs typeface="Calibri"/>
            </a:endParaRPr>
          </a:p>
          <a:p>
            <a:pPr marL="0" indent="0">
              <a:buFont typeface="Arial" charset="0"/>
              <a:buNone/>
              <a:defRPr/>
            </a:pPr>
            <a:r>
              <a:rPr lang="en-US" sz="1600" dirty="0">
                <a:latin typeface="Calibri"/>
                <a:cs typeface="Calibri"/>
              </a:rPr>
              <a:t>       	6. Look at your own mat and see if anything has changed. Place your token, Feelings 	Cards and Needs Cards to reflect where you are now.</a:t>
            </a:r>
          </a:p>
          <a:p>
            <a:pPr marL="0" indent="0">
              <a:buFont typeface="Arial" charset="0"/>
              <a:buNone/>
              <a:defRPr/>
            </a:pPr>
            <a:endParaRPr lang="en-US" sz="1600" dirty="0">
              <a:latin typeface="Calibri"/>
              <a:cs typeface="Calibri"/>
            </a:endParaRPr>
          </a:p>
          <a:p>
            <a:pPr marL="0" indent="0">
              <a:buFont typeface="Arial" charset="0"/>
              <a:buNone/>
              <a:defRPr/>
            </a:pPr>
            <a:r>
              <a:rPr lang="en-US" sz="1600" dirty="0">
                <a:latin typeface="Calibri"/>
                <a:cs typeface="Calibri"/>
              </a:rPr>
              <a:t>	7. Share with each other your current feelings and needs.</a:t>
            </a:r>
          </a:p>
          <a:p>
            <a:pPr>
              <a:defRPr/>
            </a:pPr>
            <a:endParaRPr lang="en-US" sz="1600" dirty="0">
              <a:latin typeface="Calibri"/>
              <a:cs typeface="Calibri"/>
            </a:endParaRPr>
          </a:p>
          <a:p>
            <a:pPr marL="0" indent="0">
              <a:buFont typeface="Arial" charset="0"/>
              <a:buNone/>
              <a:defRPr/>
            </a:pPr>
            <a:r>
              <a:rPr lang="en-US" sz="1600" dirty="0">
                <a:latin typeface="Calibri"/>
                <a:cs typeface="Calibri"/>
              </a:rPr>
              <a:t>	8. Push mats together, to form a circle of golden needs in the center.</a:t>
            </a:r>
          </a:p>
          <a:p>
            <a:pPr marL="0" indent="0">
              <a:buFont typeface="Arial" charset="0"/>
              <a:buNone/>
              <a:defRPr/>
            </a:pPr>
            <a:r>
              <a:rPr lang="en-US" sz="1600" dirty="0">
                <a:latin typeface="Calibri"/>
                <a:cs typeface="Calibri"/>
              </a:rPr>
              <a:t> </a:t>
            </a:r>
          </a:p>
          <a:p>
            <a:pPr marL="0" indent="0">
              <a:buFont typeface="Arial" charset="0"/>
              <a:buNone/>
              <a:defRPr/>
            </a:pPr>
            <a:r>
              <a:rPr lang="en-US" sz="1600" dirty="0">
                <a:latin typeface="Calibri"/>
                <a:cs typeface="Calibri"/>
              </a:rPr>
              <a:t>	Ask the Problem Solving Question: </a:t>
            </a:r>
          </a:p>
          <a:p>
            <a:pPr marL="0" indent="0">
              <a:buFont typeface="Arial" charset="0"/>
              <a:buNone/>
              <a:defRPr/>
            </a:pPr>
            <a:r>
              <a:rPr lang="en-US" sz="1600" i="1" dirty="0">
                <a:latin typeface="Calibri"/>
                <a:cs typeface="Calibri"/>
              </a:rPr>
              <a:t>	“What could we do to meet both of our needs?”</a:t>
            </a:r>
            <a:endParaRPr lang="en-US" sz="1600" dirty="0">
              <a:latin typeface="Calibri"/>
              <a:cs typeface="Calibri"/>
            </a:endParaRPr>
          </a:p>
          <a:p>
            <a:pPr marL="0" indent="0">
              <a:buFont typeface="Arial" charset="0"/>
              <a:buNone/>
              <a:defRPr/>
            </a:pPr>
            <a:r>
              <a:rPr lang="en-US" sz="1600" b="1" dirty="0">
                <a:latin typeface="Calibri"/>
                <a:cs typeface="Calibri"/>
              </a:rPr>
              <a:t> </a:t>
            </a:r>
            <a:endParaRPr lang="en-US" sz="1600" dirty="0">
              <a:latin typeface="Calibri"/>
              <a:cs typeface="Calibri"/>
            </a:endParaRPr>
          </a:p>
          <a:p>
            <a:pPr marL="0" indent="0" algn="ctr">
              <a:buFont typeface="Arial" charset="0"/>
              <a:buNone/>
              <a:defRPr/>
            </a:pPr>
            <a:endParaRPr lang="en-US" sz="1600" b="1" u="sng" dirty="0">
              <a:latin typeface="Calibri"/>
              <a:cs typeface="Calibri"/>
            </a:endParaRPr>
          </a:p>
          <a:p>
            <a:pPr marL="0" indent="0">
              <a:buFont typeface="Arial" charset="0"/>
              <a:buNone/>
              <a:defRPr/>
            </a:pPr>
            <a:endParaRPr lang="en-US" sz="1600" u="sng" dirty="0">
              <a:latin typeface="Calibri"/>
              <a:cs typeface="Calibri"/>
            </a:endParaRPr>
          </a:p>
          <a:p>
            <a:pPr marL="0" indent="0">
              <a:buFont typeface="Arial" charset="0"/>
              <a:buNone/>
              <a:defRPr/>
            </a:pPr>
            <a:endParaRPr lang="en-US" sz="1600" u="sng" dirty="0">
              <a:latin typeface="Calibri"/>
              <a:cs typeface="Calibri"/>
            </a:endParaRPr>
          </a:p>
          <a:p>
            <a:pPr marL="0" indent="0">
              <a:buFont typeface="Arial" charset="0"/>
              <a:buNone/>
              <a:defRPr/>
            </a:pPr>
            <a:endParaRPr lang="en-US" sz="1600" u="sng" dirty="0">
              <a:latin typeface="Calibri"/>
              <a:cs typeface="Calibri"/>
            </a:endParaRPr>
          </a:p>
          <a:p>
            <a:pPr marL="0" indent="0">
              <a:buFont typeface="Arial" charset="0"/>
              <a:buNone/>
              <a:defRPr/>
            </a:pPr>
            <a:endParaRPr lang="en-US" sz="1600" u="sng" dirty="0">
              <a:latin typeface="Calibri"/>
              <a:cs typeface="Calibri"/>
            </a:endParaRPr>
          </a:p>
        </p:txBody>
      </p:sp>
      <p:sp>
        <p:nvSpPr>
          <p:cNvPr id="59395" name="Slide Number Placeholder 3"/>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DE27BFB8-F8F2-1E4F-9F5E-66ECE7B3A826}" type="slidenum">
              <a:rPr lang="en-US" sz="1200">
                <a:solidFill>
                  <a:srgbClr val="898989"/>
                </a:solidFill>
                <a:latin typeface="Calibri" charset="0"/>
                <a:cs typeface="Arial" charset="0"/>
              </a:rPr>
              <a:pPr eaLnBrk="1" hangingPunct="1"/>
              <a:t>38</a:t>
            </a:fld>
            <a:endParaRPr lang="en-US" sz="1200">
              <a:solidFill>
                <a:srgbClr val="898989"/>
              </a:solidFill>
              <a:latin typeface="Calibri" charset="0"/>
              <a:cs typeface="Arial" charset="0"/>
            </a:endParaRPr>
          </a:p>
        </p:txBody>
      </p:sp>
      <p:pic>
        <p:nvPicPr>
          <p:cNvPr id="59396" name="Picture 6" descr="Logo Graphic Alo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2488" y="504825"/>
            <a:ext cx="1000125" cy="9128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3" descr="Man and Woman.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rot="-464343">
            <a:off x="1325563" y="1668463"/>
            <a:ext cx="3108325" cy="1709737"/>
          </a:xfrm>
          <a:prstGeom prst="rect">
            <a:avLst/>
          </a:prstGeom>
          <a:noFill/>
          <a:ln>
            <a:noFill/>
          </a:ln>
          <a:effectLst>
            <a:outerShdw blurRad="63500" dist="38100" dir="2700000" rotWithShape="0">
              <a:srgbClr val="000000">
                <a:alpha val="42999"/>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5400">
                <a:solidFill>
                  <a:srgbClr val="000000"/>
                </a:solidFill>
                <a:round/>
                <a:headEnd/>
                <a:tailEnd/>
              </a14:hiddenLine>
            </a:ext>
          </a:extLst>
        </p:spPr>
      </p:pic>
      <p:sp>
        <p:nvSpPr>
          <p:cNvPr id="66562" name="TextBox 5"/>
          <p:cNvSpPr txBox="1">
            <a:spLocks noChangeArrowheads="1"/>
          </p:cNvSpPr>
          <p:nvPr/>
        </p:nvSpPr>
        <p:spPr bwMode="auto">
          <a:xfrm rot="-464343">
            <a:off x="2563813" y="3348038"/>
            <a:ext cx="1162050" cy="3667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a:latin typeface="Calibri" charset="0"/>
              </a:rPr>
              <a:t>Mom, Dad</a:t>
            </a:r>
          </a:p>
        </p:txBody>
      </p:sp>
      <p:sp>
        <p:nvSpPr>
          <p:cNvPr id="66563" name="TextBox 6"/>
          <p:cNvSpPr txBox="1">
            <a:spLocks noChangeArrowheads="1"/>
          </p:cNvSpPr>
          <p:nvPr/>
        </p:nvSpPr>
        <p:spPr bwMode="auto">
          <a:xfrm>
            <a:off x="2357438" y="5618163"/>
            <a:ext cx="1962150" cy="3667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a:latin typeface="Calibri" charset="0"/>
              </a:rPr>
              <a:t>Grandma, Grandpa</a:t>
            </a:r>
          </a:p>
        </p:txBody>
      </p:sp>
      <p:sp>
        <p:nvSpPr>
          <p:cNvPr id="66564" name="TextBox 9"/>
          <p:cNvSpPr txBox="1">
            <a:spLocks noChangeArrowheads="1"/>
          </p:cNvSpPr>
          <p:nvPr/>
        </p:nvSpPr>
        <p:spPr bwMode="auto">
          <a:xfrm rot="290912">
            <a:off x="5103813" y="3651250"/>
            <a:ext cx="565150" cy="366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a:latin typeface="Calibri" charset="0"/>
              </a:rPr>
              <a:t>Kids</a:t>
            </a:r>
          </a:p>
        </p:txBody>
      </p:sp>
      <p:sp>
        <p:nvSpPr>
          <p:cNvPr id="66565" name="TextBox 10"/>
          <p:cNvSpPr txBox="1">
            <a:spLocks noChangeArrowheads="1"/>
          </p:cNvSpPr>
          <p:nvPr/>
        </p:nvSpPr>
        <p:spPr bwMode="auto">
          <a:xfrm rot="-673108">
            <a:off x="4940300" y="5519738"/>
            <a:ext cx="2239963" cy="3667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a:latin typeface="Calibri" charset="0"/>
              </a:rPr>
              <a:t>Aunts, Uncles, Friends</a:t>
            </a:r>
          </a:p>
        </p:txBody>
      </p:sp>
      <p:sp>
        <p:nvSpPr>
          <p:cNvPr id="13" name="Title 1"/>
          <p:cNvSpPr txBox="1">
            <a:spLocks/>
          </p:cNvSpPr>
          <p:nvPr/>
        </p:nvSpPr>
        <p:spPr>
          <a:xfrm>
            <a:off x="1790700" y="577850"/>
            <a:ext cx="5884863" cy="715963"/>
          </a:xfrm>
          <a:prstGeom prst="rect">
            <a:avLst/>
          </a:prstGeom>
        </p:spPr>
        <p:txBody>
          <a:bodyPr anchor="ctr">
            <a:normAutofit fontScale="70000" lnSpcReduction="20000"/>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lnSpc>
                <a:spcPct val="90000"/>
              </a:lnSpc>
              <a:defRPr/>
            </a:pPr>
            <a:r>
              <a:rPr lang="en-US" sz="4400" b="1">
                <a:latin typeface="Calibri" charset="0"/>
              </a:rPr>
              <a:t> </a:t>
            </a:r>
            <a:r>
              <a:rPr lang="en-US" sz="3200" i="1">
                <a:latin typeface="Calibri" charset="0"/>
              </a:rPr>
              <a:t>The No-Fault Zone® Game </a:t>
            </a:r>
            <a:br>
              <a:rPr lang="en-US" sz="3200" i="1">
                <a:latin typeface="Calibri" charset="0"/>
              </a:rPr>
            </a:br>
            <a:r>
              <a:rPr lang="en-US" sz="3200" b="1">
                <a:latin typeface="Calibri" charset="0"/>
              </a:rPr>
              <a:t>For Families</a:t>
            </a:r>
            <a:endParaRPr lang="en-US" sz="4400" b="1">
              <a:latin typeface="Calibri" charset="0"/>
            </a:endParaRPr>
          </a:p>
        </p:txBody>
      </p:sp>
      <p:sp>
        <p:nvSpPr>
          <p:cNvPr id="66567" name="Slide Number Placeholder 1"/>
          <p:cNvSpPr>
            <a:spLocks noGrp="1"/>
          </p:cNvSpPr>
          <p:nvPr>
            <p:ph type="sldNum" sz="quarter" idx="12"/>
          </p:nvPr>
        </p:nvSpPr>
        <p:spPr bwMode="auto">
          <a:xfrm>
            <a:off x="6553200" y="6211888"/>
            <a:ext cx="21336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66F2FC5F-BCAF-4E47-9015-D8F5CD7801B6}" type="slidenum">
              <a:rPr lang="en-US" sz="1200">
                <a:solidFill>
                  <a:srgbClr val="898989"/>
                </a:solidFill>
                <a:latin typeface="Calibri" charset="0"/>
              </a:rPr>
              <a:pPr eaLnBrk="1" hangingPunct="1"/>
              <a:t>39</a:t>
            </a:fld>
            <a:endParaRPr lang="en-US" sz="1200">
              <a:solidFill>
                <a:srgbClr val="898989"/>
              </a:solidFill>
              <a:latin typeface="Calibri" charset="0"/>
            </a:endParaRPr>
          </a:p>
        </p:txBody>
      </p:sp>
      <p:pic>
        <p:nvPicPr>
          <p:cNvPr id="66568" name="Picture 6" descr="Logo Graphic Alo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5763" y="215900"/>
            <a:ext cx="1441450" cy="1447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4" name="Content Placeholder 3" descr="DSCN1025.jpeg"/>
          <p:cNvPicPr>
            <a:picLocks noChangeAspect="1"/>
          </p:cNvPicPr>
          <p:nvPr/>
        </p:nvPicPr>
        <p:blipFill>
          <a:blip r:embed="rId4" cstate="email">
            <a:extLst>
              <a:ext uri="{28A0092B-C50C-407E-A947-70E740481C1C}">
                <a14:useLocalDpi xmlns:a14="http://schemas.microsoft.com/office/drawing/2010/main"/>
              </a:ext>
            </a:extLst>
          </a:blip>
          <a:srcRect/>
          <a:stretch>
            <a:fillRect/>
          </a:stretch>
        </p:blipFill>
        <p:spPr>
          <a:xfrm rot="244216">
            <a:off x="4195763" y="2127250"/>
            <a:ext cx="2825750" cy="1554163"/>
          </a:xfrm>
          <a:prstGeom prst="rect">
            <a:avLst/>
          </a:prstGeom>
          <a:ln w="25400" cap="flat" cmpd="sng" algn="ctr">
            <a:noFill/>
            <a:prstDash val="solid"/>
            <a:round/>
            <a:headEnd type="none" w="med" len="med"/>
            <a:tailEnd type="none" w="med" len="med"/>
          </a:ln>
          <a:effectLst>
            <a:outerShdw blurRad="50800" dist="38100" dir="2700000">
              <a:srgbClr val="000000">
                <a:alpha val="43000"/>
              </a:srgbClr>
            </a:outerShdw>
          </a:effectLst>
        </p:spPr>
      </p:pic>
      <p:pic>
        <p:nvPicPr>
          <p:cNvPr id="15" name="Content Placeholder 3" descr="DSCN0829.JPG"/>
          <p:cNvPicPr>
            <a:picLocks noGrp="1" noChangeAspect="1"/>
          </p:cNvPicPr>
          <p:nvPr>
            <p:ph idx="1"/>
          </p:nvPr>
        </p:nvPicPr>
        <p:blipFill>
          <a:blip r:embed="rId5" cstate="email">
            <a:extLst>
              <a:ext uri="{28A0092B-C50C-407E-A947-70E740481C1C}">
                <a14:useLocalDpi xmlns:a14="http://schemas.microsoft.com/office/drawing/2010/main"/>
              </a:ext>
            </a:extLst>
          </a:blip>
          <a:srcRect l="-263" r="-1024"/>
          <a:stretch>
            <a:fillRect/>
          </a:stretch>
        </p:blipFill>
        <p:spPr>
          <a:xfrm>
            <a:off x="2160588" y="3851275"/>
            <a:ext cx="2308225" cy="1708150"/>
          </a:xfrm>
          <a:ln w="25400" cap="flat" algn="ctr">
            <a:round/>
            <a:headEnd type="none" w="med" len="med"/>
            <a:tailEnd type="none" w="med" len="med"/>
          </a:ln>
          <a:effectLst>
            <a:outerShdw blurRad="50800" dist="38100" dir="2700000">
              <a:srgbClr val="000000">
                <a:alpha val="43000"/>
              </a:srgbClr>
            </a:outerShdw>
          </a:effectLst>
        </p:spPr>
      </p:pic>
      <p:pic>
        <p:nvPicPr>
          <p:cNvPr id="16" name="Content Placeholder 3" descr="DSC_0037.jpg"/>
          <p:cNvPicPr>
            <a:picLocks noChangeAspect="1"/>
          </p:cNvPicPr>
          <p:nvPr/>
        </p:nvPicPr>
        <p:blipFill>
          <a:blip r:embed="rId6" cstate="email">
            <a:extLst>
              <a:ext uri="{28A0092B-C50C-407E-A947-70E740481C1C}">
                <a14:useLocalDpi xmlns:a14="http://schemas.microsoft.com/office/drawing/2010/main"/>
              </a:ext>
            </a:extLst>
          </a:blip>
          <a:srcRect/>
          <a:stretch>
            <a:fillRect/>
          </a:stretch>
        </p:blipFill>
        <p:spPr>
          <a:xfrm rot="20962918">
            <a:off x="4513263" y="3952875"/>
            <a:ext cx="2633662" cy="1603375"/>
          </a:xfrm>
          <a:prstGeom prst="rect">
            <a:avLst/>
          </a:prstGeom>
          <a:ln w="25400" cap="flat" cmpd="sng" algn="ctr">
            <a:noFill/>
            <a:prstDash val="solid"/>
            <a:round/>
            <a:headEnd type="none" w="med" len="med"/>
            <a:tailEnd type="none" w="med" len="med"/>
          </a:ln>
          <a:effectLst>
            <a:outerShdw blurRad="50800" dist="38100" dir="2700000">
              <a:srgbClr val="000000">
                <a:alpha val="43000"/>
              </a:srgbClr>
            </a:outerShdw>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3" descr="Man and Woman.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rot="-464343">
            <a:off x="1325563" y="1668463"/>
            <a:ext cx="3108325" cy="1709737"/>
          </a:xfrm>
          <a:prstGeom prst="rect">
            <a:avLst/>
          </a:prstGeom>
          <a:noFill/>
          <a:ln>
            <a:noFill/>
          </a:ln>
          <a:effectLst>
            <a:outerShdw blurRad="63500" dist="38100" dir="2700000" rotWithShape="0">
              <a:srgbClr val="000000">
                <a:alpha val="42999"/>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5400">
                <a:solidFill>
                  <a:srgbClr val="000000"/>
                </a:solidFill>
                <a:round/>
                <a:headEnd/>
                <a:tailEnd/>
              </a14:hiddenLine>
            </a:ext>
          </a:extLst>
        </p:spPr>
      </p:pic>
      <p:sp>
        <p:nvSpPr>
          <p:cNvPr id="20482" name="TextBox 5"/>
          <p:cNvSpPr txBox="1">
            <a:spLocks noChangeArrowheads="1"/>
          </p:cNvSpPr>
          <p:nvPr/>
        </p:nvSpPr>
        <p:spPr bwMode="auto">
          <a:xfrm rot="-464343">
            <a:off x="2563813" y="3348038"/>
            <a:ext cx="1162050" cy="3667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dirty="0">
                <a:solidFill>
                  <a:srgbClr val="1F497D"/>
                </a:solidFill>
                <a:latin typeface="Calibri" charset="0"/>
              </a:rPr>
              <a:t>Mom, Dad</a:t>
            </a:r>
          </a:p>
        </p:txBody>
      </p:sp>
      <p:sp>
        <p:nvSpPr>
          <p:cNvPr id="20483" name="TextBox 6"/>
          <p:cNvSpPr txBox="1">
            <a:spLocks noChangeArrowheads="1"/>
          </p:cNvSpPr>
          <p:nvPr/>
        </p:nvSpPr>
        <p:spPr bwMode="auto">
          <a:xfrm>
            <a:off x="2357438" y="5618163"/>
            <a:ext cx="1962150" cy="3667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dirty="0">
                <a:solidFill>
                  <a:srgbClr val="1F497D"/>
                </a:solidFill>
                <a:latin typeface="Calibri" charset="0"/>
              </a:rPr>
              <a:t>Grandma, Grandpa</a:t>
            </a:r>
          </a:p>
        </p:txBody>
      </p:sp>
      <p:sp>
        <p:nvSpPr>
          <p:cNvPr id="20484" name="TextBox 9"/>
          <p:cNvSpPr txBox="1">
            <a:spLocks noChangeArrowheads="1"/>
          </p:cNvSpPr>
          <p:nvPr/>
        </p:nvSpPr>
        <p:spPr bwMode="auto">
          <a:xfrm rot="290912">
            <a:off x="4940514" y="3667919"/>
            <a:ext cx="565150" cy="366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dirty="0">
                <a:solidFill>
                  <a:srgbClr val="1F497D"/>
                </a:solidFill>
                <a:latin typeface="Calibri" charset="0"/>
              </a:rPr>
              <a:t>Kids</a:t>
            </a:r>
          </a:p>
        </p:txBody>
      </p:sp>
      <p:sp>
        <p:nvSpPr>
          <p:cNvPr id="20485" name="TextBox 10"/>
          <p:cNvSpPr txBox="1">
            <a:spLocks noChangeArrowheads="1"/>
          </p:cNvSpPr>
          <p:nvPr/>
        </p:nvSpPr>
        <p:spPr bwMode="auto">
          <a:xfrm rot="20926892">
            <a:off x="4929203" y="5518428"/>
            <a:ext cx="2262158"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dirty="0">
                <a:solidFill>
                  <a:srgbClr val="1F497D"/>
                </a:solidFill>
                <a:latin typeface="Calibri" charset="0"/>
              </a:rPr>
              <a:t>Aunts, Uncles, Friends</a:t>
            </a:r>
          </a:p>
        </p:txBody>
      </p:sp>
      <p:sp>
        <p:nvSpPr>
          <p:cNvPr id="13" name="Title 1"/>
          <p:cNvSpPr txBox="1">
            <a:spLocks/>
          </p:cNvSpPr>
          <p:nvPr/>
        </p:nvSpPr>
        <p:spPr>
          <a:xfrm>
            <a:off x="1790700" y="577850"/>
            <a:ext cx="5884863" cy="715963"/>
          </a:xfrm>
          <a:prstGeom prst="rect">
            <a:avLst/>
          </a:prstGeom>
        </p:spPr>
        <p:txBody>
          <a:bodyPr anchor="ctr">
            <a:normAutofit fontScale="70000" lnSpcReduction="20000"/>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lnSpc>
                <a:spcPct val="90000"/>
              </a:lnSpc>
              <a:defRPr/>
            </a:pPr>
            <a:r>
              <a:rPr lang="en-US" sz="4400" b="1" dirty="0">
                <a:latin typeface="Calibri" charset="0"/>
              </a:rPr>
              <a:t> </a:t>
            </a:r>
            <a:r>
              <a:rPr lang="en-US" sz="4000" i="1" dirty="0">
                <a:latin typeface="Calibri" charset="0"/>
              </a:rPr>
              <a:t>The No-Fault Zone</a:t>
            </a:r>
            <a:r>
              <a:rPr lang="en-US" sz="3400" i="1" dirty="0">
                <a:latin typeface="Calibri" charset="0"/>
              </a:rPr>
              <a:t>®</a:t>
            </a:r>
            <a:r>
              <a:rPr lang="en-US" sz="4000" i="1" dirty="0">
                <a:latin typeface="Calibri" charset="0"/>
              </a:rPr>
              <a:t> Game </a:t>
            </a:r>
            <a:br>
              <a:rPr lang="en-US" sz="3400" b="1" i="1" dirty="0">
                <a:latin typeface="Calibri" charset="0"/>
              </a:rPr>
            </a:br>
            <a:r>
              <a:rPr lang="en-US" sz="3400" i="1" dirty="0">
                <a:solidFill>
                  <a:srgbClr val="1F497D"/>
                </a:solidFill>
                <a:latin typeface="Calibri" charset="0"/>
              </a:rPr>
              <a:t>for Families</a:t>
            </a:r>
          </a:p>
        </p:txBody>
      </p:sp>
      <p:sp>
        <p:nvSpPr>
          <p:cNvPr id="20487" name="Slide Number Placeholder 1"/>
          <p:cNvSpPr>
            <a:spLocks noGrp="1"/>
          </p:cNvSpPr>
          <p:nvPr>
            <p:ph type="sldNum" sz="quarter" idx="12"/>
          </p:nvPr>
        </p:nvSpPr>
        <p:spPr bwMode="auto">
          <a:xfrm>
            <a:off x="6553200" y="6211888"/>
            <a:ext cx="21336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D49D831F-1447-2045-924F-01EA26374CCC}" type="slidenum">
              <a:rPr lang="en-US" sz="1200">
                <a:solidFill>
                  <a:srgbClr val="898989"/>
                </a:solidFill>
                <a:latin typeface="Calibri" charset="0"/>
              </a:rPr>
              <a:pPr eaLnBrk="1" hangingPunct="1"/>
              <a:t>4</a:t>
            </a:fld>
            <a:endParaRPr lang="en-US" sz="1200">
              <a:solidFill>
                <a:srgbClr val="898989"/>
              </a:solidFill>
              <a:latin typeface="Calibri" charset="0"/>
            </a:endParaRPr>
          </a:p>
        </p:txBody>
      </p:sp>
      <p:pic>
        <p:nvPicPr>
          <p:cNvPr id="20488" name="Picture 6" descr="Logo Graphic Alo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5763" y="215900"/>
            <a:ext cx="1441450" cy="1447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4" name="Content Placeholder 3" descr="DSCN1025.jpeg"/>
          <p:cNvPicPr>
            <a:picLocks noChangeAspect="1"/>
          </p:cNvPicPr>
          <p:nvPr/>
        </p:nvPicPr>
        <p:blipFill>
          <a:blip r:embed="rId4" cstate="email">
            <a:extLst>
              <a:ext uri="{28A0092B-C50C-407E-A947-70E740481C1C}">
                <a14:useLocalDpi xmlns:a14="http://schemas.microsoft.com/office/drawing/2010/main"/>
              </a:ext>
            </a:extLst>
          </a:blip>
          <a:srcRect/>
          <a:stretch>
            <a:fillRect/>
          </a:stretch>
        </p:blipFill>
        <p:spPr>
          <a:xfrm rot="244216">
            <a:off x="4195763" y="2127250"/>
            <a:ext cx="2825750" cy="1554163"/>
          </a:xfrm>
          <a:prstGeom prst="rect">
            <a:avLst/>
          </a:prstGeom>
          <a:ln w="25400" cap="flat" cmpd="sng" algn="ctr">
            <a:noFill/>
            <a:prstDash val="solid"/>
            <a:round/>
            <a:headEnd type="none" w="med" len="med"/>
            <a:tailEnd type="none" w="med" len="med"/>
          </a:ln>
          <a:effectLst>
            <a:outerShdw blurRad="50800" dist="38100" dir="2700000">
              <a:srgbClr val="000000">
                <a:alpha val="43000"/>
              </a:srgbClr>
            </a:outerShdw>
          </a:effectLst>
        </p:spPr>
      </p:pic>
      <p:pic>
        <p:nvPicPr>
          <p:cNvPr id="15" name="Content Placeholder 3" descr="DSCN0829.JPG"/>
          <p:cNvPicPr>
            <a:picLocks noGrp="1" noChangeAspect="1"/>
          </p:cNvPicPr>
          <p:nvPr>
            <p:ph idx="1"/>
          </p:nvPr>
        </p:nvPicPr>
        <p:blipFill>
          <a:blip r:embed="rId5" cstate="email">
            <a:extLst>
              <a:ext uri="{28A0092B-C50C-407E-A947-70E740481C1C}">
                <a14:useLocalDpi xmlns:a14="http://schemas.microsoft.com/office/drawing/2010/main"/>
              </a:ext>
            </a:extLst>
          </a:blip>
          <a:srcRect l="-263" r="-1024"/>
          <a:stretch>
            <a:fillRect/>
          </a:stretch>
        </p:blipFill>
        <p:spPr>
          <a:xfrm>
            <a:off x="2160588" y="3851275"/>
            <a:ext cx="2308225" cy="1708150"/>
          </a:xfrm>
          <a:ln w="25400" cap="flat" algn="ctr">
            <a:round/>
            <a:headEnd type="none" w="med" len="med"/>
            <a:tailEnd type="none" w="med" len="med"/>
          </a:ln>
          <a:effectLst>
            <a:outerShdw blurRad="50800" dist="38100" dir="2700000">
              <a:srgbClr val="000000">
                <a:alpha val="43000"/>
              </a:srgbClr>
            </a:outerShdw>
          </a:effectLst>
        </p:spPr>
      </p:pic>
      <p:pic>
        <p:nvPicPr>
          <p:cNvPr id="16" name="Content Placeholder 3" descr="DSC_0037.jpg"/>
          <p:cNvPicPr>
            <a:picLocks noChangeAspect="1"/>
          </p:cNvPicPr>
          <p:nvPr/>
        </p:nvPicPr>
        <p:blipFill>
          <a:blip r:embed="rId6" cstate="email">
            <a:extLst>
              <a:ext uri="{28A0092B-C50C-407E-A947-70E740481C1C}">
                <a14:useLocalDpi xmlns:a14="http://schemas.microsoft.com/office/drawing/2010/main"/>
              </a:ext>
            </a:extLst>
          </a:blip>
          <a:srcRect/>
          <a:stretch>
            <a:fillRect/>
          </a:stretch>
        </p:blipFill>
        <p:spPr>
          <a:xfrm rot="20962918">
            <a:off x="4513263" y="3952875"/>
            <a:ext cx="2633662" cy="1603375"/>
          </a:xfrm>
          <a:prstGeom prst="rect">
            <a:avLst/>
          </a:prstGeom>
          <a:ln w="25400" cap="flat" cmpd="sng" algn="ctr">
            <a:noFill/>
            <a:prstDash val="solid"/>
            <a:round/>
            <a:headEnd type="none" w="med" len="med"/>
            <a:tailEnd type="none" w="med" len="med"/>
          </a:ln>
          <a:effectLst>
            <a:outerShdw blurRad="50800" dist="38100" dir="2700000">
              <a:srgbClr val="000000">
                <a:alpha val="43000"/>
              </a:srgbClr>
            </a:outerShdw>
          </a:effectLst>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DSCN1026.JPG"/>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rot="21193283">
            <a:off x="1504950" y="1711325"/>
            <a:ext cx="4164013" cy="2332038"/>
          </a:xfrm>
          <a:effectLst>
            <a:outerShdw blurRad="63500" dist="38100" dir="2700000" rotWithShape="0">
              <a:srgbClr val="000000">
                <a:alpha val="42999"/>
              </a:srgbClr>
            </a:outerShdw>
          </a:effectLst>
        </p:spPr>
      </p:pic>
      <p:pic>
        <p:nvPicPr>
          <p:cNvPr id="5" name="Picture 4" descr="IMGP4612.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rot="339710">
            <a:off x="4533900" y="3397250"/>
            <a:ext cx="3387725" cy="2540000"/>
          </a:xfrm>
          <a:prstGeom prst="rect">
            <a:avLst/>
          </a:prstGeom>
          <a:noFill/>
          <a:ln>
            <a:noFill/>
          </a:ln>
          <a:effectLst>
            <a:outerShdw blurRad="63500" dist="38100" dir="2700000" rotWithShape="0">
              <a:srgbClr val="000000">
                <a:alpha val="42999"/>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67587" name="Slide Number Placeholder 2"/>
          <p:cNvSpPr>
            <a:spLocks noGrp="1"/>
          </p:cNvSpPr>
          <p:nvPr>
            <p:ph type="sldNum" sz="quarter" idx="12"/>
          </p:nvPr>
        </p:nvSpPr>
        <p:spPr bwMode="auto">
          <a:xfrm>
            <a:off x="6553200" y="6189663"/>
            <a:ext cx="21336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84FE44EB-3E8D-F947-8CAE-D9617ACEEDE2}" type="slidenum">
              <a:rPr lang="en-US" sz="1200">
                <a:solidFill>
                  <a:srgbClr val="898989"/>
                </a:solidFill>
                <a:latin typeface="Calibri" charset="0"/>
              </a:rPr>
              <a:pPr eaLnBrk="1" hangingPunct="1"/>
              <a:t>40</a:t>
            </a:fld>
            <a:endParaRPr lang="en-US" sz="1200">
              <a:solidFill>
                <a:srgbClr val="898989"/>
              </a:solidFill>
              <a:latin typeface="Calibri" charset="0"/>
            </a:endParaRPr>
          </a:p>
        </p:txBody>
      </p:sp>
      <p:pic>
        <p:nvPicPr>
          <p:cNvPr id="67588" name="Picture 6" descr="Logo Graphic Alon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5763" y="215900"/>
            <a:ext cx="1441450" cy="1447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3" name="Title 1"/>
          <p:cNvSpPr txBox="1">
            <a:spLocks/>
          </p:cNvSpPr>
          <p:nvPr/>
        </p:nvSpPr>
        <p:spPr>
          <a:xfrm>
            <a:off x="1790700" y="577850"/>
            <a:ext cx="5884863" cy="715963"/>
          </a:xfrm>
          <a:prstGeom prst="rect">
            <a:avLst/>
          </a:prstGeom>
        </p:spPr>
        <p:txBody>
          <a:bodyPr anchor="ctr">
            <a:normAutofit fontScale="70000" lnSpcReduction="20000"/>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lnSpc>
                <a:spcPct val="90000"/>
              </a:lnSpc>
              <a:defRPr/>
            </a:pPr>
            <a:r>
              <a:rPr lang="en-US" sz="4400" b="1">
                <a:latin typeface="Calibri" charset="0"/>
              </a:rPr>
              <a:t> </a:t>
            </a:r>
            <a:r>
              <a:rPr lang="en-US" sz="3200" i="1">
                <a:latin typeface="Calibri" charset="0"/>
              </a:rPr>
              <a:t>The No-Fault Zone® Game </a:t>
            </a:r>
            <a:br>
              <a:rPr lang="en-US" sz="3200" i="1">
                <a:latin typeface="Calibri" charset="0"/>
              </a:rPr>
            </a:br>
            <a:r>
              <a:rPr lang="en-US" sz="3200" b="1">
                <a:latin typeface="Calibri" charset="0"/>
              </a:rPr>
              <a:t>For Classrooms</a:t>
            </a:r>
            <a:endParaRPr lang="en-US" sz="4400" b="1">
              <a:latin typeface="Calibri"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9263"/>
            <a:ext cx="8686800" cy="1389062"/>
          </a:xfrm>
        </p:spPr>
        <p:txBody>
          <a:bodyPr>
            <a:normAutofit fontScale="90000"/>
          </a:bodyPr>
          <a:lstStyle/>
          <a:p>
            <a:pPr eaLnBrk="1" hangingPunct="1">
              <a:defRPr/>
            </a:pPr>
            <a:r>
              <a:rPr lang="en-US" sz="3200" i="1">
                <a:latin typeface="Calibri" charset="0"/>
              </a:rPr>
              <a:t>The No-Fault Zone® Game </a:t>
            </a:r>
            <a:br>
              <a:rPr lang="en-US" sz="3200" i="1">
                <a:latin typeface="Calibri" charset="0"/>
              </a:rPr>
            </a:br>
            <a:r>
              <a:rPr lang="en-US" sz="3200" b="1">
                <a:latin typeface="Calibri" charset="0"/>
              </a:rPr>
              <a:t>For Staff Development</a:t>
            </a:r>
            <a:r>
              <a:rPr lang="en-US" b="1">
                <a:latin typeface="Calibri" charset="0"/>
              </a:rPr>
              <a:t> </a:t>
            </a:r>
            <a:br>
              <a:rPr lang="en-US" b="1">
                <a:latin typeface="Calibri" charset="0"/>
              </a:rPr>
            </a:br>
            <a:r>
              <a:rPr lang="en-US" sz="3200" b="1">
                <a:latin typeface="Calibri" charset="0"/>
              </a:rPr>
              <a:t>in Schools, in Businesses</a:t>
            </a:r>
            <a:endParaRPr lang="en-US" sz="3100" i="1">
              <a:latin typeface="Calibri" charset="0"/>
            </a:endParaRPr>
          </a:p>
        </p:txBody>
      </p:sp>
      <p:pic>
        <p:nvPicPr>
          <p:cNvPr id="4" name="Content Placeholder 3" descr="V &amp; OGS group.jpg"/>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1460500" y="2090738"/>
            <a:ext cx="6205538" cy="3413125"/>
          </a:xfrm>
          <a:effectLst>
            <a:outerShdw blurRad="63500" dist="38100" dir="2700000" rotWithShape="0">
              <a:srgbClr val="000000">
                <a:alpha val="42999"/>
              </a:srgbClr>
            </a:outerShdw>
          </a:effectLst>
        </p:spPr>
      </p:pic>
      <p:sp>
        <p:nvSpPr>
          <p:cNvPr id="68611" name="Slide Number Placeholder 4"/>
          <p:cNvSpPr>
            <a:spLocks noGrp="1"/>
          </p:cNvSpPr>
          <p:nvPr>
            <p:ph type="sldNum" sz="quarter" idx="12"/>
          </p:nvPr>
        </p:nvSpPr>
        <p:spPr bwMode="auto">
          <a:xfrm>
            <a:off x="6553200" y="6211888"/>
            <a:ext cx="21336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0004ECAD-5C19-0747-8D9B-7CA71F4D73FC}" type="slidenum">
              <a:rPr lang="en-US" sz="1200">
                <a:solidFill>
                  <a:srgbClr val="898989"/>
                </a:solidFill>
                <a:latin typeface="Calibri" charset="0"/>
              </a:rPr>
              <a:pPr eaLnBrk="1" hangingPunct="1"/>
              <a:t>41</a:t>
            </a:fld>
            <a:endParaRPr lang="en-US" sz="1200">
              <a:solidFill>
                <a:srgbClr val="898989"/>
              </a:solidFill>
              <a:latin typeface="Calibri" charset="0"/>
            </a:endParaRPr>
          </a:p>
        </p:txBody>
      </p:sp>
      <p:pic>
        <p:nvPicPr>
          <p:cNvPr id="68612" name="Picture 6" descr="Logo Graphic Alo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5763" y="215900"/>
            <a:ext cx="1441450" cy="1447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AM_2607.JPG"/>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1214438" y="1990725"/>
            <a:ext cx="6853237" cy="3768725"/>
          </a:xfrm>
          <a:effectLst>
            <a:outerShdw blurRad="63500" dist="38100" dir="2700000" rotWithShape="0">
              <a:srgbClr val="000000">
                <a:alpha val="42999"/>
              </a:srgbClr>
            </a:outerShdw>
          </a:effectLst>
        </p:spPr>
      </p:pic>
      <p:sp>
        <p:nvSpPr>
          <p:cNvPr id="6" name="Title 1"/>
          <p:cNvSpPr>
            <a:spLocks noGrp="1"/>
          </p:cNvSpPr>
          <p:nvPr>
            <p:ph type="title"/>
          </p:nvPr>
        </p:nvSpPr>
        <p:spPr>
          <a:xfrm>
            <a:off x="1247775" y="515938"/>
            <a:ext cx="7564438" cy="1143000"/>
          </a:xfrm>
        </p:spPr>
        <p:txBody>
          <a:bodyPr>
            <a:normAutofit fontScale="90000"/>
          </a:bodyPr>
          <a:lstStyle/>
          <a:p>
            <a:pPr eaLnBrk="1" hangingPunct="1">
              <a:defRPr/>
            </a:pPr>
            <a:r>
              <a:rPr lang="en-US" sz="3200" i="1">
                <a:latin typeface="Calibri" charset="0"/>
              </a:rPr>
              <a:t>The No-Fault Zone® Game </a:t>
            </a:r>
            <a:br>
              <a:rPr lang="en-US" sz="3200" i="1">
                <a:latin typeface="Calibri" charset="0"/>
              </a:rPr>
            </a:br>
            <a:r>
              <a:rPr lang="en-US" sz="3200" b="1">
                <a:latin typeface="Calibri" charset="0"/>
              </a:rPr>
              <a:t>For Connecting Conversations</a:t>
            </a:r>
            <a:br>
              <a:rPr lang="en-US" sz="3200">
                <a:latin typeface="Calibri" charset="0"/>
              </a:rPr>
            </a:br>
            <a:r>
              <a:rPr lang="en-US" sz="3200">
                <a:latin typeface="Calibri" charset="0"/>
              </a:rPr>
              <a:t>—</a:t>
            </a:r>
            <a:r>
              <a:rPr lang="en-US" sz="3200" b="1">
                <a:latin typeface="Calibri" charset="0"/>
              </a:rPr>
              <a:t>worldwide—</a:t>
            </a:r>
            <a:endParaRPr lang="en-US" sz="3200" i="1">
              <a:latin typeface="Calibri" charset="0"/>
            </a:endParaRPr>
          </a:p>
        </p:txBody>
      </p:sp>
      <p:sp>
        <p:nvSpPr>
          <p:cNvPr id="69635" name="Slide Number Placeholder 1"/>
          <p:cNvSpPr>
            <a:spLocks noGrp="1"/>
          </p:cNvSpPr>
          <p:nvPr>
            <p:ph type="sldNum" sz="quarter" idx="12"/>
          </p:nvPr>
        </p:nvSpPr>
        <p:spPr bwMode="auto">
          <a:xfrm>
            <a:off x="6553200" y="6211888"/>
            <a:ext cx="21336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8FA76AE7-8A17-7B49-BE94-9B74940D4B1E}" type="slidenum">
              <a:rPr lang="en-US" sz="1200">
                <a:solidFill>
                  <a:srgbClr val="898989"/>
                </a:solidFill>
                <a:latin typeface="Calibri" charset="0"/>
              </a:rPr>
              <a:pPr eaLnBrk="1" hangingPunct="1"/>
              <a:t>42</a:t>
            </a:fld>
            <a:endParaRPr lang="en-US" sz="1200">
              <a:solidFill>
                <a:srgbClr val="898989"/>
              </a:solidFill>
              <a:latin typeface="Calibri" charset="0"/>
            </a:endParaRPr>
          </a:p>
        </p:txBody>
      </p:sp>
      <p:pic>
        <p:nvPicPr>
          <p:cNvPr id="69636" name="Picture 6" descr="Logo Graphic Alo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5763" y="215900"/>
            <a:ext cx="1441450" cy="1447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19088"/>
            <a:ext cx="9144000" cy="1143000"/>
          </a:xfrm>
        </p:spPr>
        <p:txBody>
          <a:bodyPr rtlCol="0">
            <a:normAutofit/>
          </a:bodyPr>
          <a:lstStyle/>
          <a:p>
            <a:pPr eaLnBrk="1" fontAlgn="auto" hangingPunct="1">
              <a:spcAft>
                <a:spcPts val="0"/>
              </a:spcAft>
              <a:defRPr/>
            </a:pPr>
            <a:r>
              <a:rPr lang="en-US" b="1" i="1" dirty="0">
                <a:solidFill>
                  <a:schemeClr val="tx2">
                    <a:lumMod val="60000"/>
                    <a:lumOff val="40000"/>
                  </a:schemeClr>
                </a:solidFill>
                <a:ea typeface="+mj-ea"/>
                <a:cs typeface="+mj-cs"/>
              </a:rPr>
              <a:t>Contents</a:t>
            </a:r>
          </a:p>
        </p:txBody>
      </p:sp>
      <p:sp>
        <p:nvSpPr>
          <p:cNvPr id="3" name="Content Placeholder 2"/>
          <p:cNvSpPr>
            <a:spLocks noGrp="1"/>
          </p:cNvSpPr>
          <p:nvPr>
            <p:ph idx="1"/>
          </p:nvPr>
        </p:nvSpPr>
        <p:spPr>
          <a:xfrm>
            <a:off x="2974975" y="1377950"/>
            <a:ext cx="4110038" cy="4525963"/>
          </a:xfrm>
        </p:spPr>
        <p:txBody>
          <a:bodyPr rtlCol="0">
            <a:normAutofit fontScale="70000" lnSpcReduction="20000"/>
          </a:bodyPr>
          <a:lstStyle/>
          <a:p>
            <a:pPr eaLnBrk="1" fontAlgn="auto" hangingPunct="1">
              <a:spcAft>
                <a:spcPts val="0"/>
              </a:spcAft>
              <a:buFont typeface="Arial"/>
              <a:buChar char="•"/>
              <a:defRPr/>
            </a:pPr>
            <a:r>
              <a:rPr lang="en-US" sz="2400" i="1" dirty="0"/>
              <a:t>Goal &amp; </a:t>
            </a:r>
            <a:r>
              <a:rPr lang="en-US" sz="2400" i="1" dirty="0">
                <a:solidFill>
                  <a:srgbClr val="000000"/>
                </a:solidFill>
              </a:rPr>
              <a:t>Benefits 9</a:t>
            </a:r>
            <a:endParaRPr lang="en-US" sz="2000" i="1" dirty="0">
              <a:solidFill>
                <a:srgbClr val="000000"/>
              </a:solidFill>
            </a:endParaRPr>
          </a:p>
          <a:p>
            <a:pPr eaLnBrk="1" fontAlgn="auto" hangingPunct="1">
              <a:spcAft>
                <a:spcPts val="0"/>
              </a:spcAft>
              <a:buFont typeface="Arial"/>
              <a:buChar char="•"/>
              <a:defRPr/>
            </a:pPr>
            <a:r>
              <a:rPr lang="en-US" sz="2400" i="1" dirty="0">
                <a:ea typeface="+mn-ea"/>
                <a:cs typeface="+mn-cs"/>
              </a:rPr>
              <a:t>NFZ Game Materials </a:t>
            </a:r>
            <a:r>
              <a:rPr lang="en-US" sz="2000" i="1" dirty="0">
                <a:ea typeface="+mn-ea"/>
                <a:cs typeface="+mn-cs"/>
              </a:rPr>
              <a:t>10-11</a:t>
            </a:r>
          </a:p>
          <a:p>
            <a:pPr eaLnBrk="1" fontAlgn="auto" hangingPunct="1">
              <a:spcAft>
                <a:spcPts val="0"/>
              </a:spcAft>
              <a:defRPr/>
            </a:pPr>
            <a:r>
              <a:rPr lang="en-US" sz="2400" i="1" dirty="0">
                <a:ea typeface="+mn-ea"/>
                <a:cs typeface="+mn-cs"/>
              </a:rPr>
              <a:t>Card Decks </a:t>
            </a:r>
            <a:r>
              <a:rPr lang="en-US" sz="2000" i="1" dirty="0">
                <a:ea typeface="+mn-ea"/>
                <a:cs typeface="+mn-cs"/>
              </a:rPr>
              <a:t>12-15</a:t>
            </a:r>
          </a:p>
          <a:p>
            <a:pPr eaLnBrk="1" fontAlgn="auto" hangingPunct="1">
              <a:spcAft>
                <a:spcPts val="0"/>
              </a:spcAft>
              <a:buFont typeface="Arial"/>
              <a:buChar char="•"/>
              <a:defRPr/>
            </a:pPr>
            <a:r>
              <a:rPr lang="en-US" sz="2400" i="1" dirty="0">
                <a:ea typeface="+mn-ea"/>
                <a:cs typeface="+mn-cs"/>
              </a:rPr>
              <a:t>Getting Started </a:t>
            </a:r>
            <a:r>
              <a:rPr lang="en-US" sz="2400" i="1" dirty="0">
                <a:solidFill>
                  <a:srgbClr val="000000"/>
                </a:solidFill>
                <a:ea typeface="+mn-ea"/>
                <a:cs typeface="+mn-cs"/>
              </a:rPr>
              <a:t> </a:t>
            </a:r>
            <a:r>
              <a:rPr lang="en-US" sz="2000" i="1" dirty="0">
                <a:solidFill>
                  <a:srgbClr val="000000"/>
                </a:solidFill>
                <a:ea typeface="+mn-ea"/>
                <a:cs typeface="+mn-cs"/>
              </a:rPr>
              <a:t>16</a:t>
            </a:r>
          </a:p>
          <a:p>
            <a:pPr eaLnBrk="1" fontAlgn="auto" hangingPunct="1">
              <a:spcAft>
                <a:spcPts val="0"/>
              </a:spcAft>
              <a:buFont typeface="Arial"/>
              <a:buChar char="•"/>
              <a:defRPr/>
            </a:pPr>
            <a:r>
              <a:rPr lang="en-US" sz="2400" i="1" dirty="0">
                <a:solidFill>
                  <a:srgbClr val="000000"/>
                </a:solidFill>
                <a:ea typeface="+mn-ea"/>
                <a:cs typeface="+mn-cs"/>
              </a:rPr>
              <a:t>Feeling Thermometer </a:t>
            </a:r>
            <a:r>
              <a:rPr lang="en-US" sz="2000" i="1" dirty="0">
                <a:solidFill>
                  <a:srgbClr val="000000"/>
                </a:solidFill>
                <a:ea typeface="+mn-ea"/>
                <a:cs typeface="+mn-cs"/>
              </a:rPr>
              <a:t>17</a:t>
            </a:r>
          </a:p>
          <a:p>
            <a:pPr marL="0" indent="0" eaLnBrk="1" fontAlgn="auto" hangingPunct="1">
              <a:spcAft>
                <a:spcPts val="0"/>
              </a:spcAft>
              <a:buFont typeface="Arial"/>
              <a:buNone/>
              <a:defRPr/>
            </a:pPr>
            <a:r>
              <a:rPr lang="en-US" sz="2000" dirty="0">
                <a:ea typeface="+mn-ea"/>
                <a:cs typeface="+mn-cs"/>
              </a:rPr>
              <a:t>•</a:t>
            </a:r>
            <a:r>
              <a:rPr lang="en-US" sz="2400" dirty="0">
                <a:ea typeface="+mn-ea"/>
                <a:cs typeface="+mn-cs"/>
              </a:rPr>
              <a:t>     </a:t>
            </a:r>
            <a:r>
              <a:rPr lang="en-US" sz="2400" i="1" dirty="0">
                <a:ea typeface="+mn-ea"/>
                <a:cs typeface="+mn-cs"/>
              </a:rPr>
              <a:t>5 Basic Games </a:t>
            </a:r>
            <a:r>
              <a:rPr lang="en-US" sz="2000" dirty="0">
                <a:ea typeface="+mn-ea"/>
                <a:cs typeface="+mn-cs"/>
              </a:rPr>
              <a:t>18</a:t>
            </a:r>
          </a:p>
          <a:p>
            <a:pPr marL="457200" lvl="1" indent="0" eaLnBrk="1" fontAlgn="auto" hangingPunct="1">
              <a:spcAft>
                <a:spcPts val="0"/>
              </a:spcAft>
              <a:buFont typeface="Arial"/>
              <a:buNone/>
              <a:defRPr/>
            </a:pPr>
            <a:r>
              <a:rPr lang="en-US" sz="2000" i="1" dirty="0">
                <a:ea typeface="+mn-ea"/>
              </a:rPr>
              <a:t>    </a:t>
            </a:r>
            <a:r>
              <a:rPr lang="en-US" sz="2500" i="1" dirty="0">
                <a:ea typeface="+mn-ea"/>
              </a:rPr>
              <a:t> </a:t>
            </a:r>
            <a:r>
              <a:rPr lang="en-US" sz="2400" i="1" dirty="0">
                <a:ea typeface="+mn-ea"/>
              </a:rPr>
              <a:t>1.  Self-Empathy </a:t>
            </a:r>
            <a:r>
              <a:rPr lang="en-US" sz="2000" i="1" dirty="0">
                <a:ea typeface="+mn-ea"/>
              </a:rPr>
              <a:t>19</a:t>
            </a:r>
          </a:p>
          <a:p>
            <a:pPr marL="457200" lvl="1" indent="0" eaLnBrk="1" fontAlgn="auto" hangingPunct="1">
              <a:spcAft>
                <a:spcPts val="0"/>
              </a:spcAft>
              <a:buFont typeface="Arial"/>
              <a:buNone/>
              <a:defRPr/>
            </a:pPr>
            <a:r>
              <a:rPr lang="en-US" sz="2500" i="1" dirty="0">
                <a:ea typeface="+mn-ea"/>
              </a:rPr>
              <a:t>    </a:t>
            </a:r>
            <a:r>
              <a:rPr lang="en-US" sz="2400" i="1" dirty="0">
                <a:ea typeface="+mn-ea"/>
              </a:rPr>
              <a:t>2.  Empathy for Others </a:t>
            </a:r>
            <a:r>
              <a:rPr lang="en-US" sz="2000" i="1" dirty="0">
                <a:ea typeface="+mn-ea"/>
              </a:rPr>
              <a:t>20</a:t>
            </a:r>
          </a:p>
          <a:p>
            <a:pPr marL="457200" lvl="1" indent="0" eaLnBrk="1" fontAlgn="auto" hangingPunct="1">
              <a:spcAft>
                <a:spcPts val="0"/>
              </a:spcAft>
              <a:buFont typeface="Arial"/>
              <a:buNone/>
              <a:defRPr/>
            </a:pPr>
            <a:r>
              <a:rPr lang="en-US" sz="2500" i="1" dirty="0">
                <a:ea typeface="+mn-ea"/>
              </a:rPr>
              <a:t>    </a:t>
            </a:r>
            <a:r>
              <a:rPr lang="en-US" sz="2400" i="1" dirty="0">
                <a:ea typeface="+mn-ea"/>
              </a:rPr>
              <a:t>3. Connecting Conversations </a:t>
            </a:r>
            <a:r>
              <a:rPr lang="en-US" sz="2000" i="1" dirty="0">
                <a:ea typeface="+mn-ea"/>
              </a:rPr>
              <a:t>21-23</a:t>
            </a:r>
          </a:p>
          <a:p>
            <a:pPr marL="457200" lvl="1" indent="0" eaLnBrk="1" fontAlgn="auto" hangingPunct="1">
              <a:spcAft>
                <a:spcPts val="0"/>
              </a:spcAft>
              <a:buFont typeface="Arial"/>
              <a:buNone/>
              <a:defRPr/>
            </a:pPr>
            <a:r>
              <a:rPr lang="en-US" sz="2000" i="1" dirty="0">
                <a:ea typeface="+mn-ea"/>
              </a:rPr>
              <a:t>     </a:t>
            </a:r>
            <a:r>
              <a:rPr lang="en-US" sz="2400" i="1" dirty="0">
                <a:ea typeface="+mn-ea"/>
              </a:rPr>
              <a:t>4. D.E.F.U.S.E. Anger </a:t>
            </a:r>
            <a:r>
              <a:rPr lang="en-US" sz="2000" i="1" dirty="0">
                <a:ea typeface="+mn-ea"/>
              </a:rPr>
              <a:t>24-25</a:t>
            </a:r>
          </a:p>
          <a:p>
            <a:pPr marL="457200" lvl="1" indent="0" eaLnBrk="1" fontAlgn="auto" hangingPunct="1">
              <a:spcAft>
                <a:spcPts val="0"/>
              </a:spcAft>
              <a:buFont typeface="Arial"/>
              <a:buNone/>
              <a:defRPr/>
            </a:pPr>
            <a:r>
              <a:rPr lang="en-US" sz="2000" i="1" dirty="0">
                <a:ea typeface="+mn-ea"/>
              </a:rPr>
              <a:t>    </a:t>
            </a:r>
            <a:r>
              <a:rPr lang="en-US" sz="2400" i="1" dirty="0">
                <a:ea typeface="+mn-ea"/>
              </a:rPr>
              <a:t> 5. Dig for the Gold  </a:t>
            </a:r>
            <a:r>
              <a:rPr lang="en-US" sz="2000" i="1" dirty="0">
                <a:ea typeface="+mn-ea"/>
              </a:rPr>
              <a:t>26-27</a:t>
            </a:r>
          </a:p>
          <a:p>
            <a:pPr eaLnBrk="1" fontAlgn="auto" hangingPunct="1">
              <a:spcAft>
                <a:spcPts val="0"/>
              </a:spcAft>
              <a:buFont typeface="Arial"/>
              <a:buChar char="•"/>
              <a:defRPr/>
            </a:pPr>
            <a:r>
              <a:rPr lang="en-US" sz="2400" i="1" dirty="0">
                <a:ea typeface="+mn-ea"/>
                <a:cs typeface="+mn-cs"/>
              </a:rPr>
              <a:t>No-Fault Zone </a:t>
            </a:r>
            <a:r>
              <a:rPr lang="en-US" sz="2400" dirty="0">
                <a:ea typeface="+mn-ea"/>
                <a:cs typeface="+mn-cs"/>
              </a:rPr>
              <a:t>Flow Chart  </a:t>
            </a:r>
            <a:r>
              <a:rPr lang="en-US" sz="2000" dirty="0">
                <a:ea typeface="+mn-ea"/>
                <a:cs typeface="+mn-cs"/>
              </a:rPr>
              <a:t>28</a:t>
            </a:r>
            <a:endParaRPr lang="en-US" sz="2000" dirty="0">
              <a:ea typeface="+mn-ea"/>
            </a:endParaRPr>
          </a:p>
          <a:p>
            <a:pPr marL="0" indent="0" eaLnBrk="1" fontAlgn="auto" hangingPunct="1">
              <a:spcAft>
                <a:spcPts val="0"/>
              </a:spcAft>
              <a:buFont typeface="Arial" charset="0"/>
              <a:buNone/>
              <a:defRPr/>
            </a:pPr>
            <a:r>
              <a:rPr lang="en-US" sz="2000" dirty="0">
                <a:ea typeface="+mn-ea"/>
              </a:rPr>
              <a:t>•      </a:t>
            </a:r>
            <a:r>
              <a:rPr lang="en-US" sz="2400" i="1" dirty="0">
                <a:ea typeface="+mn-ea"/>
              </a:rPr>
              <a:t>Family Games  </a:t>
            </a:r>
            <a:r>
              <a:rPr lang="en-US" sz="2000" dirty="0">
                <a:ea typeface="+mn-ea"/>
              </a:rPr>
              <a:t>29</a:t>
            </a:r>
          </a:p>
          <a:p>
            <a:pPr marL="0" indent="0" eaLnBrk="1" fontAlgn="auto" hangingPunct="1">
              <a:spcAft>
                <a:spcPts val="0"/>
              </a:spcAft>
              <a:buFont typeface="Arial" charset="0"/>
              <a:buNone/>
              <a:defRPr/>
            </a:pPr>
            <a:r>
              <a:rPr lang="en-US" sz="2000" dirty="0">
                <a:ea typeface="+mn-ea"/>
                <a:cs typeface="+mn-cs"/>
              </a:rPr>
              <a:t>•</a:t>
            </a:r>
            <a:r>
              <a:rPr lang="en-US" sz="2400" dirty="0">
                <a:ea typeface="+mn-ea"/>
                <a:cs typeface="+mn-cs"/>
              </a:rPr>
              <a:t>     </a:t>
            </a:r>
            <a:r>
              <a:rPr lang="en-US" sz="2400" i="1" dirty="0">
                <a:ea typeface="+mn-ea"/>
                <a:cs typeface="+mn-cs"/>
              </a:rPr>
              <a:t>What Game Players Say </a:t>
            </a:r>
            <a:r>
              <a:rPr lang="en-US" sz="2000" dirty="0">
                <a:ea typeface="+mn-ea"/>
                <a:cs typeface="+mn-cs"/>
              </a:rPr>
              <a:t>30</a:t>
            </a:r>
          </a:p>
          <a:p>
            <a:pPr marL="0" indent="0" eaLnBrk="1" fontAlgn="auto" hangingPunct="1">
              <a:spcAft>
                <a:spcPts val="0"/>
              </a:spcAft>
              <a:buFont typeface="Arial" charset="0"/>
              <a:buNone/>
              <a:defRPr/>
            </a:pPr>
            <a:r>
              <a:rPr lang="en-US" sz="2000" i="1" dirty="0">
                <a:ea typeface="+mn-ea"/>
                <a:cs typeface="+mn-cs"/>
              </a:rPr>
              <a:t>•</a:t>
            </a:r>
            <a:r>
              <a:rPr lang="en-US" sz="2400" i="1" dirty="0">
                <a:ea typeface="+mn-ea"/>
                <a:cs typeface="+mn-cs"/>
              </a:rPr>
              <a:t>     Glossary </a:t>
            </a:r>
            <a:r>
              <a:rPr lang="en-US" sz="2000" dirty="0">
                <a:ea typeface="+mn-ea"/>
                <a:cs typeface="+mn-cs"/>
              </a:rPr>
              <a:t>31-32</a:t>
            </a:r>
          </a:p>
          <a:p>
            <a:pPr marL="0" indent="0" eaLnBrk="1" fontAlgn="auto" hangingPunct="1">
              <a:spcAft>
                <a:spcPts val="0"/>
              </a:spcAft>
              <a:buFont typeface="Arial" charset="0"/>
              <a:buNone/>
              <a:defRPr/>
            </a:pPr>
            <a:r>
              <a:rPr lang="en-US" sz="2000" dirty="0">
                <a:ea typeface="+mn-ea"/>
                <a:cs typeface="+mn-cs"/>
              </a:rPr>
              <a:t>•      </a:t>
            </a:r>
            <a:r>
              <a:rPr lang="en-US" sz="2400" i="1" dirty="0">
                <a:ea typeface="+mn-ea"/>
                <a:cs typeface="+mn-cs"/>
              </a:rPr>
              <a:t>No-Fault Zone Resources  </a:t>
            </a:r>
            <a:r>
              <a:rPr lang="en-US" sz="2000" dirty="0">
                <a:ea typeface="+mn-ea"/>
                <a:cs typeface="+mn-cs"/>
              </a:rPr>
              <a:t>33</a:t>
            </a:r>
          </a:p>
          <a:p>
            <a:pPr marL="0" indent="0" eaLnBrk="1" fontAlgn="auto" hangingPunct="1">
              <a:spcAft>
                <a:spcPts val="0"/>
              </a:spcAft>
              <a:buFont typeface="Arial"/>
              <a:buNone/>
              <a:defRPr/>
            </a:pPr>
            <a:endParaRPr lang="en-US" sz="2400" dirty="0">
              <a:ea typeface="+mn-ea"/>
              <a:cs typeface="+mn-cs"/>
            </a:endParaRPr>
          </a:p>
          <a:p>
            <a:pPr eaLnBrk="1" fontAlgn="auto" hangingPunct="1">
              <a:spcAft>
                <a:spcPts val="0"/>
              </a:spcAft>
              <a:buFont typeface="Arial"/>
              <a:buChar char="•"/>
              <a:defRPr/>
            </a:pPr>
            <a:endParaRPr lang="en-US" dirty="0">
              <a:ea typeface="+mn-ea"/>
              <a:cs typeface="+mn-cs"/>
            </a:endParaRPr>
          </a:p>
          <a:p>
            <a:pPr eaLnBrk="1" fontAlgn="auto" hangingPunct="1">
              <a:spcAft>
                <a:spcPts val="0"/>
              </a:spcAft>
              <a:buFont typeface="Arial"/>
              <a:buChar char="•"/>
              <a:defRPr/>
            </a:pPr>
            <a:endParaRPr lang="en-US" dirty="0">
              <a:ea typeface="+mn-ea"/>
              <a:cs typeface="+mn-cs"/>
            </a:endParaRPr>
          </a:p>
        </p:txBody>
      </p:sp>
      <p:sp>
        <p:nvSpPr>
          <p:cNvPr id="70659" name="Slide Number Placeholder 3"/>
          <p:cNvSpPr>
            <a:spLocks noGrp="1"/>
          </p:cNvSpPr>
          <p:nvPr>
            <p:ph type="sldNum" sz="quarter" idx="12"/>
          </p:nvPr>
        </p:nvSpPr>
        <p:spPr bwMode="auto">
          <a:xfrm>
            <a:off x="6553200" y="6178550"/>
            <a:ext cx="21336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2CE9F2BE-B3A5-8B41-89D1-D87DCB1F8B98}" type="slidenum">
              <a:rPr lang="en-US" sz="1200">
                <a:solidFill>
                  <a:srgbClr val="898989"/>
                </a:solidFill>
                <a:latin typeface="Calibri" charset="0"/>
              </a:rPr>
              <a:pPr eaLnBrk="1" hangingPunct="1"/>
              <a:t>43</a:t>
            </a:fld>
            <a:endParaRPr lang="en-US" sz="1200">
              <a:solidFill>
                <a:srgbClr val="898989"/>
              </a:solidFill>
              <a:latin typeface="Calibri" charset="0"/>
            </a:endParaRPr>
          </a:p>
        </p:txBody>
      </p:sp>
      <p:pic>
        <p:nvPicPr>
          <p:cNvPr id="70660" name="Picture 6" descr="Logo Graphic Alo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5763" y="215900"/>
            <a:ext cx="1441450" cy="1447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Title 1"/>
          <p:cNvSpPr>
            <a:spLocks noGrp="1"/>
          </p:cNvSpPr>
          <p:nvPr>
            <p:ph type="title"/>
          </p:nvPr>
        </p:nvSpPr>
        <p:spPr>
          <a:xfrm>
            <a:off x="557213" y="574675"/>
            <a:ext cx="8229600" cy="1143000"/>
          </a:xfrm>
        </p:spPr>
        <p:txBody>
          <a:bodyPr/>
          <a:lstStyle/>
          <a:p>
            <a:pPr eaLnBrk="1" hangingPunct="1"/>
            <a:r>
              <a:rPr lang="en-US" sz="3200" i="1">
                <a:latin typeface="Calibri" charset="0"/>
              </a:rPr>
              <a:t>The No-Fault Zone® Game </a:t>
            </a:r>
            <a:br>
              <a:rPr lang="en-US" sz="4000" b="1">
                <a:latin typeface="Calibri" charset="0"/>
              </a:rPr>
            </a:br>
            <a:r>
              <a:rPr lang="en-US" sz="4000" b="1">
                <a:latin typeface="Calibri" charset="0"/>
              </a:rPr>
              <a:t>Goal &amp; Benefits</a:t>
            </a:r>
          </a:p>
        </p:txBody>
      </p:sp>
      <p:sp>
        <p:nvSpPr>
          <p:cNvPr id="72706" name="Content Placeholder 2"/>
          <p:cNvSpPr>
            <a:spLocks noGrp="1"/>
          </p:cNvSpPr>
          <p:nvPr>
            <p:ph idx="1"/>
          </p:nvPr>
        </p:nvSpPr>
        <p:spPr>
          <a:xfrm>
            <a:off x="1114425" y="1860550"/>
            <a:ext cx="6659563" cy="4235450"/>
          </a:xfrm>
        </p:spPr>
        <p:txBody>
          <a:bodyPr/>
          <a:lstStyle/>
          <a:p>
            <a:pPr marL="1257300" lvl="3" indent="0" eaLnBrk="1" hangingPunct="1">
              <a:lnSpc>
                <a:spcPct val="80000"/>
              </a:lnSpc>
              <a:buFont typeface="Arial" charset="0"/>
              <a:buNone/>
            </a:pPr>
            <a:endParaRPr lang="en-US" sz="2400" b="1" u="sng">
              <a:latin typeface="Calibri" charset="0"/>
            </a:endParaRPr>
          </a:p>
          <a:p>
            <a:pPr marL="1257300" lvl="3" indent="0" eaLnBrk="1" hangingPunct="1">
              <a:lnSpc>
                <a:spcPct val="80000"/>
              </a:lnSpc>
              <a:buFont typeface="Arial" charset="0"/>
              <a:buNone/>
            </a:pPr>
            <a:r>
              <a:rPr lang="en-US" sz="2400" b="1" u="sng">
                <a:latin typeface="Calibri" charset="0"/>
              </a:rPr>
              <a:t>Goal</a:t>
            </a:r>
          </a:p>
          <a:p>
            <a:pPr marL="1257300" lvl="3" indent="0" eaLnBrk="1" hangingPunct="1">
              <a:lnSpc>
                <a:spcPct val="80000"/>
              </a:lnSpc>
              <a:buFont typeface="Arial" charset="0"/>
              <a:buNone/>
            </a:pPr>
            <a:r>
              <a:rPr lang="en-US" sz="1800">
                <a:latin typeface="Calibri" charset="0"/>
              </a:rPr>
              <a:t>The goal of the Game is </a:t>
            </a:r>
            <a:r>
              <a:rPr lang="en-US" sz="1800" i="1">
                <a:latin typeface="Calibri" charset="0"/>
              </a:rPr>
              <a:t>connection</a:t>
            </a:r>
            <a:r>
              <a:rPr lang="en-US" sz="1800">
                <a:latin typeface="Calibri" charset="0"/>
              </a:rPr>
              <a:t>, </a:t>
            </a:r>
          </a:p>
          <a:p>
            <a:pPr marL="1257300" lvl="3" indent="0" eaLnBrk="1" hangingPunct="1">
              <a:lnSpc>
                <a:spcPct val="80000"/>
              </a:lnSpc>
              <a:buFont typeface="Arial" charset="0"/>
              <a:buNone/>
            </a:pPr>
            <a:r>
              <a:rPr lang="en-US" sz="1800">
                <a:latin typeface="Calibri" charset="0"/>
              </a:rPr>
              <a:t>to oneself and/or to others</a:t>
            </a:r>
            <a:r>
              <a:rPr lang="en-US" sz="1800" i="1">
                <a:latin typeface="Calibri" charset="0"/>
              </a:rPr>
              <a:t>.</a:t>
            </a:r>
          </a:p>
          <a:p>
            <a:pPr marL="1257300" lvl="3" indent="0" eaLnBrk="1" hangingPunct="1">
              <a:lnSpc>
                <a:spcPct val="80000"/>
              </a:lnSpc>
              <a:buFont typeface="Arial" charset="0"/>
              <a:buNone/>
            </a:pPr>
            <a:endParaRPr lang="en-US" sz="1800">
              <a:latin typeface="Calibri" charset="0"/>
            </a:endParaRPr>
          </a:p>
          <a:p>
            <a:pPr marL="1257300" lvl="3" indent="0" eaLnBrk="1" hangingPunct="1">
              <a:lnSpc>
                <a:spcPct val="80000"/>
              </a:lnSpc>
              <a:buFont typeface="Arial" charset="0"/>
              <a:buNone/>
            </a:pPr>
            <a:r>
              <a:rPr lang="en-US" sz="2400" b="1" u="sng">
                <a:latin typeface="Calibri" charset="0"/>
              </a:rPr>
              <a:t>Benefits</a:t>
            </a:r>
            <a:endParaRPr lang="en-US" sz="1800">
              <a:latin typeface="Calibri" charset="0"/>
            </a:endParaRPr>
          </a:p>
          <a:p>
            <a:pPr marL="1257300" lvl="3" indent="0" eaLnBrk="1" hangingPunct="1">
              <a:lnSpc>
                <a:spcPct val="80000"/>
              </a:lnSpc>
              <a:buFont typeface="Arial" charset="0"/>
              <a:buNone/>
            </a:pPr>
            <a:r>
              <a:rPr lang="en-US" sz="1800">
                <a:latin typeface="Calibri" charset="0"/>
              </a:rPr>
              <a:t>Gain clarity about a situation</a:t>
            </a:r>
          </a:p>
          <a:p>
            <a:pPr marL="1257300" lvl="3" indent="0" eaLnBrk="1" hangingPunct="1">
              <a:lnSpc>
                <a:spcPct val="80000"/>
              </a:lnSpc>
              <a:buFont typeface="Arial" charset="0"/>
              <a:buNone/>
            </a:pPr>
            <a:r>
              <a:rPr lang="en-US" sz="1800">
                <a:latin typeface="Calibri" charset="0"/>
              </a:rPr>
              <a:t>Gain understanding about self and others</a:t>
            </a:r>
          </a:p>
          <a:p>
            <a:pPr marL="1257300" lvl="3" indent="0" eaLnBrk="1" hangingPunct="1">
              <a:lnSpc>
                <a:spcPct val="80000"/>
              </a:lnSpc>
              <a:buFont typeface="Arial" charset="0"/>
              <a:buNone/>
            </a:pPr>
            <a:r>
              <a:rPr lang="en-US" sz="1800">
                <a:latin typeface="Calibri" charset="0"/>
              </a:rPr>
              <a:t>Achieve peace of mind</a:t>
            </a:r>
          </a:p>
          <a:p>
            <a:pPr marL="1257300" lvl="3" indent="0" eaLnBrk="1" hangingPunct="1">
              <a:lnSpc>
                <a:spcPct val="80000"/>
              </a:lnSpc>
              <a:buFont typeface="Arial" charset="0"/>
              <a:buNone/>
            </a:pPr>
            <a:r>
              <a:rPr lang="en-US" sz="1800">
                <a:latin typeface="Calibri" charset="0"/>
              </a:rPr>
              <a:t>Solve a problem</a:t>
            </a:r>
          </a:p>
          <a:p>
            <a:pPr marL="1257300" lvl="3" indent="0" eaLnBrk="1" hangingPunct="1">
              <a:lnSpc>
                <a:spcPct val="80000"/>
              </a:lnSpc>
              <a:buFont typeface="Arial" charset="0"/>
              <a:buNone/>
            </a:pPr>
            <a:r>
              <a:rPr lang="en-US" sz="1800">
                <a:latin typeface="Calibri" charset="0"/>
              </a:rPr>
              <a:t>Navigate a conflict</a:t>
            </a:r>
          </a:p>
          <a:p>
            <a:pPr marL="1257300" lvl="3" indent="0" eaLnBrk="1" hangingPunct="1">
              <a:lnSpc>
                <a:spcPct val="80000"/>
              </a:lnSpc>
              <a:buFont typeface="Arial" charset="0"/>
              <a:buNone/>
            </a:pPr>
            <a:r>
              <a:rPr lang="en-US" sz="1500">
                <a:latin typeface="Calibri" charset="0"/>
              </a:rPr>
              <a:t>	</a:t>
            </a:r>
          </a:p>
          <a:p>
            <a:pPr marL="1257300" lvl="3" indent="0" eaLnBrk="1" hangingPunct="1">
              <a:lnSpc>
                <a:spcPct val="80000"/>
              </a:lnSpc>
              <a:buFont typeface="Arial" charset="0"/>
              <a:buNone/>
            </a:pPr>
            <a:endParaRPr lang="en-US" sz="1500">
              <a:latin typeface="Calibri" charset="0"/>
            </a:endParaRPr>
          </a:p>
        </p:txBody>
      </p:sp>
      <p:sp>
        <p:nvSpPr>
          <p:cNvPr id="72707" name="Slide Number Placeholder 4"/>
          <p:cNvSpPr>
            <a:spLocks noGrp="1"/>
          </p:cNvSpPr>
          <p:nvPr>
            <p:ph type="sldNum" sz="quarter" idx="12"/>
          </p:nvPr>
        </p:nvSpPr>
        <p:spPr bwMode="auto">
          <a:xfrm>
            <a:off x="6553200" y="6211888"/>
            <a:ext cx="21336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E4A99D3C-23A2-6D44-BE75-DD5A0141812A}" type="slidenum">
              <a:rPr lang="en-US" sz="1200">
                <a:solidFill>
                  <a:srgbClr val="898989"/>
                </a:solidFill>
                <a:latin typeface="Calibri" charset="0"/>
              </a:rPr>
              <a:pPr eaLnBrk="1" hangingPunct="1"/>
              <a:t>44</a:t>
            </a:fld>
            <a:endParaRPr lang="en-US" sz="1200">
              <a:solidFill>
                <a:srgbClr val="898989"/>
              </a:solidFill>
              <a:latin typeface="Calibri" charset="0"/>
            </a:endParaRPr>
          </a:p>
        </p:txBody>
      </p:sp>
      <p:pic>
        <p:nvPicPr>
          <p:cNvPr id="72708" name="Picture 6" descr="Logo Graphic Alo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763" y="215900"/>
            <a:ext cx="1441450" cy="1447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72709" name="TextBox 3"/>
          <p:cNvSpPr txBox="1">
            <a:spLocks noChangeArrowheads="1"/>
          </p:cNvSpPr>
          <p:nvPr/>
        </p:nvSpPr>
        <p:spPr bwMode="auto">
          <a:xfrm>
            <a:off x="4078288" y="2451100"/>
            <a:ext cx="184150" cy="366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endParaRPr lang="en-US" sz="1800">
              <a:latin typeface="Calibri"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Title 1"/>
          <p:cNvSpPr>
            <a:spLocks noGrp="1"/>
          </p:cNvSpPr>
          <p:nvPr>
            <p:ph type="title"/>
          </p:nvPr>
        </p:nvSpPr>
        <p:spPr>
          <a:xfrm>
            <a:off x="536575" y="431800"/>
            <a:ext cx="8229600" cy="1143000"/>
          </a:xfrm>
        </p:spPr>
        <p:txBody>
          <a:bodyPr/>
          <a:lstStyle/>
          <a:p>
            <a:pPr eaLnBrk="1" hangingPunct="1"/>
            <a:r>
              <a:rPr lang="en-US" sz="3200" i="1">
                <a:latin typeface="Calibri" charset="0"/>
              </a:rPr>
              <a:t>The No-Fault Zone® Game</a:t>
            </a:r>
            <a:br>
              <a:rPr lang="en-US" sz="3200" i="1">
                <a:latin typeface="Calibri" charset="0"/>
              </a:rPr>
            </a:br>
            <a:r>
              <a:rPr lang="en-US" sz="3200" b="1">
                <a:latin typeface="Calibri" charset="0"/>
              </a:rPr>
              <a:t>Materials Included in Each Game</a:t>
            </a:r>
            <a:endParaRPr lang="en-US" sz="3200" i="1">
              <a:latin typeface="Calibri" charset="0"/>
            </a:endParaRPr>
          </a:p>
        </p:txBody>
      </p:sp>
      <p:sp>
        <p:nvSpPr>
          <p:cNvPr id="73730" name="Content Placeholder 2"/>
          <p:cNvSpPr>
            <a:spLocks noGrp="1"/>
          </p:cNvSpPr>
          <p:nvPr>
            <p:ph idx="1"/>
          </p:nvPr>
        </p:nvSpPr>
        <p:spPr>
          <a:xfrm>
            <a:off x="2141538" y="1784350"/>
            <a:ext cx="4051300" cy="4525963"/>
          </a:xfrm>
        </p:spPr>
        <p:txBody>
          <a:bodyPr/>
          <a:lstStyle/>
          <a:p>
            <a:pPr marL="0" indent="0" eaLnBrk="1" hangingPunct="1">
              <a:buFont typeface="Arial" charset="0"/>
              <a:buNone/>
            </a:pPr>
            <a:r>
              <a:rPr lang="en-US" sz="2800">
                <a:latin typeface="Calibri" charset="0"/>
              </a:rPr>
              <a:t>2 IOS Mats</a:t>
            </a:r>
          </a:p>
          <a:p>
            <a:pPr marL="0" indent="0" eaLnBrk="1" hangingPunct="1">
              <a:buFont typeface="Arial" charset="0"/>
              <a:buNone/>
            </a:pPr>
            <a:r>
              <a:rPr lang="en-US" sz="2000">
                <a:latin typeface="Calibri" charset="0"/>
              </a:rPr>
              <a:t>(Internal Operating System Mats) </a:t>
            </a:r>
          </a:p>
          <a:p>
            <a:pPr marL="0" indent="0" eaLnBrk="1" hangingPunct="1">
              <a:buFont typeface="Arial" charset="0"/>
              <a:buNone/>
            </a:pPr>
            <a:r>
              <a:rPr lang="en-US" sz="2800">
                <a:latin typeface="Calibri" charset="0"/>
              </a:rPr>
              <a:t>2 Card Decks </a:t>
            </a:r>
          </a:p>
          <a:p>
            <a:pPr marL="0" indent="0" eaLnBrk="1" hangingPunct="1">
              <a:buFont typeface="Arial" charset="0"/>
              <a:buNone/>
            </a:pPr>
            <a:r>
              <a:rPr lang="en-US" sz="2000">
                <a:latin typeface="Calibri" charset="0"/>
              </a:rPr>
              <a:t>(Needs, Feelings &amp; Choices)</a:t>
            </a:r>
          </a:p>
          <a:p>
            <a:pPr marL="0" indent="0" eaLnBrk="1" hangingPunct="1">
              <a:buFont typeface="Arial" charset="0"/>
              <a:buNone/>
            </a:pPr>
            <a:r>
              <a:rPr lang="en-US" sz="2800">
                <a:latin typeface="Calibri" charset="0"/>
              </a:rPr>
              <a:t>2 Tokens</a:t>
            </a:r>
          </a:p>
          <a:p>
            <a:pPr marL="0" indent="0" eaLnBrk="1" hangingPunct="1">
              <a:buFont typeface="Arial" charset="0"/>
              <a:buNone/>
            </a:pPr>
            <a:r>
              <a:rPr lang="en-US" sz="2800">
                <a:latin typeface="Calibri" charset="0"/>
              </a:rPr>
              <a:t>1 Booklet</a:t>
            </a:r>
          </a:p>
          <a:p>
            <a:pPr marL="0" indent="0" eaLnBrk="1" hangingPunct="1">
              <a:buFont typeface="Arial" charset="0"/>
              <a:buNone/>
            </a:pPr>
            <a:r>
              <a:rPr lang="en-US" sz="2800">
                <a:latin typeface="Calibri" charset="0"/>
              </a:rPr>
              <a:t>1 Tote Bag</a:t>
            </a:r>
          </a:p>
        </p:txBody>
      </p:sp>
      <p:pic>
        <p:nvPicPr>
          <p:cNvPr id="73731" name="Picture 1" descr="extra-game-image-ordering.gif"/>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105525" y="1957388"/>
            <a:ext cx="1587500" cy="11049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73732" name="Picture 8" descr="extra-game-image-ordering.gif"/>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813425" y="2206625"/>
            <a:ext cx="1587500" cy="9350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3" name="Oval 12"/>
          <p:cNvSpPr>
            <a:spLocks noChangeArrowheads="1"/>
          </p:cNvSpPr>
          <p:nvPr/>
        </p:nvSpPr>
        <p:spPr bwMode="auto">
          <a:xfrm>
            <a:off x="4873625" y="4911725"/>
            <a:ext cx="177800" cy="177800"/>
          </a:xfrm>
          <a:prstGeom prst="ellipse">
            <a:avLst/>
          </a:prstGeom>
          <a:solidFill>
            <a:srgbClr val="3366FF"/>
          </a:solidFill>
          <a:ln w="9525">
            <a:solidFill>
              <a:srgbClr val="4A7EBB"/>
            </a:solidFill>
            <a:round/>
            <a:headEnd/>
            <a:tailEnd/>
          </a:ln>
          <a:effectLst>
            <a:outerShdw blurRad="63500" dist="23000" dir="5400000" rotWithShape="0">
              <a:srgbClr val="000000">
                <a:alpha val="34999"/>
              </a:srgbClr>
            </a:outerShdw>
          </a:effectLst>
        </p:spPr>
        <p:txBody>
          <a:bodyPr anchor="ctr"/>
          <a:lstStyle/>
          <a:p>
            <a:pPr algn="ctr" fontAlgn="auto">
              <a:spcBef>
                <a:spcPts val="0"/>
              </a:spcBef>
              <a:spcAft>
                <a:spcPts val="0"/>
              </a:spcAft>
              <a:defRPr/>
            </a:pPr>
            <a:endParaRPr lang="en-US" sz="1800">
              <a:solidFill>
                <a:srgbClr val="0000FF"/>
              </a:solidFill>
              <a:latin typeface="+mn-lt"/>
              <a:ea typeface="+mn-ea"/>
              <a:cs typeface="+mn-cs"/>
            </a:endParaRPr>
          </a:p>
        </p:txBody>
      </p:sp>
      <p:sp>
        <p:nvSpPr>
          <p:cNvPr id="14" name="Oval 13"/>
          <p:cNvSpPr>
            <a:spLocks noChangeArrowheads="1"/>
          </p:cNvSpPr>
          <p:nvPr/>
        </p:nvSpPr>
        <p:spPr bwMode="auto">
          <a:xfrm>
            <a:off x="6015038" y="3787775"/>
            <a:ext cx="177800" cy="177800"/>
          </a:xfrm>
          <a:prstGeom prst="ellipse">
            <a:avLst/>
          </a:prstGeom>
          <a:solidFill>
            <a:srgbClr val="FF6600"/>
          </a:solidFill>
          <a:ln w="9525">
            <a:solidFill>
              <a:srgbClr val="4A7EBB"/>
            </a:solidFill>
            <a:round/>
            <a:headEnd/>
            <a:tailEnd/>
          </a:ln>
          <a:effectLst>
            <a:outerShdw blurRad="63500" dist="23000" dir="5400000" rotWithShape="0">
              <a:srgbClr val="000000">
                <a:alpha val="34999"/>
              </a:srgbClr>
            </a:outerShdw>
          </a:effectLst>
        </p:spPr>
        <p:txBody>
          <a:bodyPr anchor="ctr"/>
          <a:lstStyle/>
          <a:p>
            <a:pPr algn="ctr" fontAlgn="auto">
              <a:spcBef>
                <a:spcPts val="0"/>
              </a:spcBef>
              <a:spcAft>
                <a:spcPts val="0"/>
              </a:spcAft>
              <a:defRPr/>
            </a:pPr>
            <a:endParaRPr lang="en-US" sz="1800">
              <a:solidFill>
                <a:srgbClr val="0000FF"/>
              </a:solidFill>
              <a:latin typeface="+mn-lt"/>
              <a:ea typeface="+mn-ea"/>
              <a:cs typeface="+mn-cs"/>
            </a:endParaRPr>
          </a:p>
        </p:txBody>
      </p:sp>
      <p:sp>
        <p:nvSpPr>
          <p:cNvPr id="73735" name="Slide Number Placeholder 6"/>
          <p:cNvSpPr>
            <a:spLocks noGrp="1"/>
          </p:cNvSpPr>
          <p:nvPr>
            <p:ph type="sldNum" sz="quarter" idx="12"/>
          </p:nvPr>
        </p:nvSpPr>
        <p:spPr bwMode="auto">
          <a:xfrm>
            <a:off x="6553200" y="6211888"/>
            <a:ext cx="21336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D047BDCE-4C24-3443-8A19-3C7EFDE4ED2A}" type="slidenum">
              <a:rPr lang="en-US" sz="1200">
                <a:solidFill>
                  <a:srgbClr val="898989"/>
                </a:solidFill>
                <a:latin typeface="Calibri" charset="0"/>
              </a:rPr>
              <a:pPr eaLnBrk="1" hangingPunct="1"/>
              <a:t>45</a:t>
            </a:fld>
            <a:endParaRPr lang="en-US" sz="1200">
              <a:solidFill>
                <a:srgbClr val="898989"/>
              </a:solidFill>
              <a:latin typeface="Calibri" charset="0"/>
            </a:endParaRPr>
          </a:p>
        </p:txBody>
      </p:sp>
      <p:pic>
        <p:nvPicPr>
          <p:cNvPr id="73736" name="Picture 6" descr="Logo Graphic Alon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5763" y="215900"/>
            <a:ext cx="1441450" cy="1447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73737" name="Picture 2"/>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895718">
            <a:off x="4221163" y="3562350"/>
            <a:ext cx="1384300" cy="1336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73738" name="Picture 14"/>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784311">
            <a:off x="5664200" y="4105275"/>
            <a:ext cx="1385888" cy="13350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5777" name="Picture 8" descr="extra-game-image-ordering.gif"/>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33463" y="1978025"/>
            <a:ext cx="1587500" cy="11049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75778" name="Title 1"/>
          <p:cNvSpPr>
            <a:spLocks noGrp="1"/>
          </p:cNvSpPr>
          <p:nvPr>
            <p:ph type="title"/>
          </p:nvPr>
        </p:nvSpPr>
        <p:spPr>
          <a:xfrm>
            <a:off x="536575" y="431800"/>
            <a:ext cx="8229600" cy="1143000"/>
          </a:xfrm>
        </p:spPr>
        <p:txBody>
          <a:bodyPr/>
          <a:lstStyle/>
          <a:p>
            <a:pPr eaLnBrk="1" hangingPunct="1"/>
            <a:r>
              <a:rPr lang="en-US" sz="3200" i="1">
                <a:latin typeface="Calibri" charset="0"/>
              </a:rPr>
              <a:t>The No-Fault Zone® Game</a:t>
            </a:r>
            <a:br>
              <a:rPr lang="en-US" sz="3200" i="1">
                <a:latin typeface="Calibri" charset="0"/>
              </a:rPr>
            </a:br>
            <a:r>
              <a:rPr lang="en-US" sz="3200" b="1">
                <a:latin typeface="Calibri" charset="0"/>
              </a:rPr>
              <a:t>Materials for Each Player</a:t>
            </a:r>
          </a:p>
        </p:txBody>
      </p:sp>
      <p:sp>
        <p:nvSpPr>
          <p:cNvPr id="75779" name="Content Placeholder 2"/>
          <p:cNvSpPr>
            <a:spLocks noGrp="1"/>
          </p:cNvSpPr>
          <p:nvPr>
            <p:ph idx="1"/>
          </p:nvPr>
        </p:nvSpPr>
        <p:spPr>
          <a:xfrm>
            <a:off x="2738438" y="1530350"/>
            <a:ext cx="5046662" cy="4924425"/>
          </a:xfrm>
        </p:spPr>
        <p:txBody>
          <a:bodyPr/>
          <a:lstStyle/>
          <a:p>
            <a:pPr marL="0" indent="0" eaLnBrk="1" hangingPunct="1">
              <a:buFont typeface="Arial" charset="0"/>
              <a:buNone/>
            </a:pPr>
            <a:r>
              <a:rPr lang="en-US" sz="2000" b="1" u="sng">
                <a:latin typeface="Calibri" charset="0"/>
              </a:rPr>
              <a:t>IOS (Internal Operating System) Mat</a:t>
            </a:r>
          </a:p>
          <a:p>
            <a:pPr marL="0" indent="0" eaLnBrk="1" hangingPunct="1">
              <a:buFont typeface="Arial" charset="0"/>
              <a:buNone/>
            </a:pPr>
            <a:r>
              <a:rPr lang="en-US" sz="2000">
                <a:latin typeface="Calibri" charset="0"/>
              </a:rPr>
              <a:t>The Mat is designed to give you a </a:t>
            </a:r>
            <a:r>
              <a:rPr lang="ja-JP" altLang="en-US" sz="2000">
                <a:latin typeface="Calibri" charset="0"/>
              </a:rPr>
              <a:t>“</a:t>
            </a:r>
            <a:r>
              <a:rPr lang="en-US" altLang="ja-JP" sz="2000">
                <a:latin typeface="Calibri" charset="0"/>
              </a:rPr>
              <a:t>read-out</a:t>
            </a:r>
            <a:r>
              <a:rPr lang="ja-JP" altLang="en-US" sz="2000">
                <a:latin typeface="Calibri" charset="0"/>
              </a:rPr>
              <a:t>”</a:t>
            </a:r>
            <a:r>
              <a:rPr lang="en-US" altLang="ja-JP" sz="2000">
                <a:latin typeface="Calibri" charset="0"/>
              </a:rPr>
              <a:t> about what is going on in you internally. It gives you information about yourself the way controls on a jet’s instrument panel give a pilot information about how a plane is functioning.</a:t>
            </a:r>
          </a:p>
          <a:p>
            <a:pPr marL="0" indent="0" eaLnBrk="1" hangingPunct="1">
              <a:buFont typeface="Arial" charset="0"/>
              <a:buNone/>
            </a:pPr>
            <a:endParaRPr lang="en-US" sz="900">
              <a:latin typeface="Calibri" charset="0"/>
            </a:endParaRPr>
          </a:p>
          <a:p>
            <a:pPr marL="0" indent="0" eaLnBrk="1" hangingPunct="1">
              <a:buFont typeface="Arial" charset="0"/>
              <a:buNone/>
            </a:pPr>
            <a:r>
              <a:rPr lang="en-US" sz="2000" b="1" u="sng">
                <a:latin typeface="Calibri" charset="0"/>
              </a:rPr>
              <a:t>Feeling, Need and Choice Card Decks </a:t>
            </a:r>
          </a:p>
          <a:p>
            <a:pPr marL="0" indent="0" eaLnBrk="1" hangingPunct="1">
              <a:buFont typeface="Arial" charset="0"/>
              <a:buNone/>
            </a:pPr>
            <a:r>
              <a:rPr lang="en-US" sz="2000">
                <a:latin typeface="Calibri" charset="0"/>
              </a:rPr>
              <a:t>Each Card Deck contains red Feeling Cards, gold Need Cards, green Choice Cards and </a:t>
            </a:r>
            <a:r>
              <a:rPr lang="en-US" sz="2000">
                <a:solidFill>
                  <a:srgbClr val="000000"/>
                </a:solidFill>
                <a:latin typeface="Calibri" charset="0"/>
              </a:rPr>
              <a:t>a few Blank Cards so you can add to your Card Deck. (Card Deck with pictures also available.)</a:t>
            </a:r>
          </a:p>
          <a:p>
            <a:pPr marL="0" indent="0" eaLnBrk="1" hangingPunct="1">
              <a:buFont typeface="Arial" charset="0"/>
              <a:buNone/>
            </a:pPr>
            <a:endParaRPr lang="en-US" sz="900">
              <a:solidFill>
                <a:srgbClr val="000000"/>
              </a:solidFill>
              <a:latin typeface="Calibri" charset="0"/>
            </a:endParaRPr>
          </a:p>
          <a:p>
            <a:pPr marL="0" indent="0" eaLnBrk="1" hangingPunct="1">
              <a:buFont typeface="Arial" charset="0"/>
              <a:buNone/>
            </a:pPr>
            <a:r>
              <a:rPr lang="en-US" sz="2000" b="1" u="sng">
                <a:solidFill>
                  <a:srgbClr val="000000"/>
                </a:solidFill>
                <a:latin typeface="Calibri" charset="0"/>
              </a:rPr>
              <a:t>Token</a:t>
            </a:r>
          </a:p>
          <a:p>
            <a:pPr marL="0" indent="0" eaLnBrk="1" hangingPunct="1">
              <a:buFont typeface="Arial" charset="0"/>
              <a:buNone/>
            </a:pPr>
            <a:r>
              <a:rPr lang="en-US" sz="2000">
                <a:latin typeface="Calibri" charset="0"/>
              </a:rPr>
              <a:t>Each player has one plastic token to use with the Feeling Thermometer.</a:t>
            </a:r>
            <a:endParaRPr lang="en-US" sz="2000" b="1" u="sng">
              <a:solidFill>
                <a:srgbClr val="000000"/>
              </a:solidFill>
              <a:latin typeface="Calibri" charset="0"/>
            </a:endParaRPr>
          </a:p>
          <a:p>
            <a:pPr marL="0" indent="0" eaLnBrk="1" hangingPunct="1">
              <a:buFont typeface="Arial" charset="0"/>
              <a:buNone/>
            </a:pPr>
            <a:endParaRPr lang="en-US" sz="2000" b="1" u="sng">
              <a:solidFill>
                <a:srgbClr val="000000"/>
              </a:solidFill>
              <a:latin typeface="Calibri" charset="0"/>
            </a:endParaRPr>
          </a:p>
        </p:txBody>
      </p:sp>
      <p:sp>
        <p:nvSpPr>
          <p:cNvPr id="75780" name="Slide Number Placeholder 6"/>
          <p:cNvSpPr>
            <a:spLocks noGrp="1"/>
          </p:cNvSpPr>
          <p:nvPr>
            <p:ph type="sldNum" sz="quarter" idx="12"/>
          </p:nvPr>
        </p:nvSpPr>
        <p:spPr bwMode="auto">
          <a:xfrm>
            <a:off x="6553200" y="6211888"/>
            <a:ext cx="21336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6AE2B568-A4A4-8642-BA81-F9C95FADFD79}" type="slidenum">
              <a:rPr lang="en-US" sz="1200">
                <a:solidFill>
                  <a:srgbClr val="898989"/>
                </a:solidFill>
                <a:latin typeface="Calibri" charset="0"/>
              </a:rPr>
              <a:pPr eaLnBrk="1" hangingPunct="1"/>
              <a:t>46</a:t>
            </a:fld>
            <a:endParaRPr lang="en-US" sz="1200">
              <a:solidFill>
                <a:srgbClr val="898989"/>
              </a:solidFill>
              <a:latin typeface="Calibri" charset="0"/>
            </a:endParaRPr>
          </a:p>
        </p:txBody>
      </p:sp>
      <p:pic>
        <p:nvPicPr>
          <p:cNvPr id="75781" name="Picture 6" descr="Logo Graphic Alon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5763" y="215900"/>
            <a:ext cx="1441450" cy="1447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75782" name="Picture 7"/>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895718">
            <a:off x="942975" y="4098925"/>
            <a:ext cx="1560513" cy="15033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Content Placeholder 2"/>
          <p:cNvSpPr>
            <a:spLocks noGrp="1"/>
          </p:cNvSpPr>
          <p:nvPr>
            <p:ph idx="1"/>
          </p:nvPr>
        </p:nvSpPr>
        <p:spPr>
          <a:xfrm>
            <a:off x="2738438" y="1395413"/>
            <a:ext cx="5046662" cy="4525962"/>
          </a:xfrm>
        </p:spPr>
        <p:txBody>
          <a:bodyPr/>
          <a:lstStyle/>
          <a:p>
            <a:pPr marL="0" indent="0" eaLnBrk="1" hangingPunct="1">
              <a:buFont typeface="Arial" charset="0"/>
              <a:buNone/>
            </a:pPr>
            <a:endParaRPr lang="en-US" sz="2000" b="1">
              <a:latin typeface="Calibri" charset="0"/>
            </a:endParaRPr>
          </a:p>
          <a:p>
            <a:pPr marL="0" indent="0" eaLnBrk="1" hangingPunct="1">
              <a:buFont typeface="Arial" charset="0"/>
              <a:buNone/>
            </a:pPr>
            <a:r>
              <a:rPr lang="en-US" sz="2000" b="1">
                <a:latin typeface="Calibri" charset="0"/>
              </a:rPr>
              <a:t>Need Cards </a:t>
            </a:r>
            <a:r>
              <a:rPr lang="en-US" sz="2000">
                <a:latin typeface="Calibri" charset="0"/>
              </a:rPr>
              <a:t>provide vocabulary for our Universal Human Needs, or the different qualities that comprise all human experience, give life meaning and motivate us to action.</a:t>
            </a:r>
          </a:p>
          <a:p>
            <a:pPr marL="0" indent="0" eaLnBrk="1" hangingPunct="1">
              <a:buFont typeface="Arial" charset="0"/>
              <a:buNone/>
            </a:pPr>
            <a:endParaRPr lang="en-US" sz="2000">
              <a:latin typeface="Calibri" charset="0"/>
            </a:endParaRPr>
          </a:p>
          <a:p>
            <a:pPr marL="0" indent="0" eaLnBrk="1" hangingPunct="1">
              <a:buFont typeface="Arial" charset="0"/>
              <a:buNone/>
            </a:pPr>
            <a:r>
              <a:rPr lang="en-US" sz="2000" b="1">
                <a:latin typeface="Calibri" charset="0"/>
              </a:rPr>
              <a:t>Feeling Cards </a:t>
            </a:r>
            <a:r>
              <a:rPr lang="en-US" sz="2000">
                <a:latin typeface="Calibri" charset="0"/>
              </a:rPr>
              <a:t>provide vocabulary for a range of feelings that we may be experiencing, moment to moment.</a:t>
            </a:r>
          </a:p>
          <a:p>
            <a:pPr marL="0" indent="0" eaLnBrk="1" hangingPunct="1">
              <a:buFont typeface="Arial" charset="0"/>
              <a:buNone/>
            </a:pPr>
            <a:endParaRPr lang="en-US" sz="2000">
              <a:latin typeface="Calibri" charset="0"/>
            </a:endParaRPr>
          </a:p>
          <a:p>
            <a:pPr marL="0" indent="0" eaLnBrk="1" hangingPunct="1">
              <a:buFont typeface="Arial" charset="0"/>
              <a:buNone/>
            </a:pPr>
            <a:r>
              <a:rPr lang="en-US" sz="2000" b="1">
                <a:latin typeface="Calibri" charset="0"/>
              </a:rPr>
              <a:t>Choice Cards </a:t>
            </a:r>
            <a:r>
              <a:rPr lang="en-US" sz="2000">
                <a:latin typeface="Calibri" charset="0"/>
              </a:rPr>
              <a:t>provide a list of choices for action, reminding us that we always have choices. </a:t>
            </a:r>
          </a:p>
          <a:p>
            <a:pPr marL="0" indent="0" eaLnBrk="1" hangingPunct="1">
              <a:buFont typeface="Arial" charset="0"/>
              <a:buNone/>
            </a:pPr>
            <a:endParaRPr lang="en-US" sz="2000">
              <a:latin typeface="Calibri" charset="0"/>
            </a:endParaRPr>
          </a:p>
        </p:txBody>
      </p:sp>
      <p:pic>
        <p:nvPicPr>
          <p:cNvPr id="77826" name="Picture 2" descr="picture-card-decks-small.gif"/>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rot="-1270947">
            <a:off x="1027113" y="4116388"/>
            <a:ext cx="1338262" cy="13382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77827" name="Slide Number Placeholder 6"/>
          <p:cNvSpPr>
            <a:spLocks noGrp="1"/>
          </p:cNvSpPr>
          <p:nvPr>
            <p:ph type="sldNum" sz="quarter" idx="12"/>
          </p:nvPr>
        </p:nvSpPr>
        <p:spPr bwMode="auto">
          <a:xfrm>
            <a:off x="6553200" y="6211888"/>
            <a:ext cx="21336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D428BD63-BE4C-3847-8814-461BA10012B9}" type="slidenum">
              <a:rPr lang="en-US" sz="1200">
                <a:solidFill>
                  <a:srgbClr val="898989"/>
                </a:solidFill>
                <a:latin typeface="Calibri" charset="0"/>
              </a:rPr>
              <a:pPr eaLnBrk="1" hangingPunct="1"/>
              <a:t>47</a:t>
            </a:fld>
            <a:endParaRPr lang="en-US" sz="1200">
              <a:solidFill>
                <a:srgbClr val="898989"/>
              </a:solidFill>
              <a:latin typeface="Calibri" charset="0"/>
            </a:endParaRPr>
          </a:p>
        </p:txBody>
      </p:sp>
      <p:pic>
        <p:nvPicPr>
          <p:cNvPr id="77828" name="Picture 6" descr="Logo Graphic Alon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4950" y="327025"/>
            <a:ext cx="1441450" cy="1447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77829" name="Picture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697346">
            <a:off x="819150" y="2355850"/>
            <a:ext cx="1385888" cy="1336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77830" name="Title 1"/>
          <p:cNvSpPr>
            <a:spLocks/>
          </p:cNvSpPr>
          <p:nvPr/>
        </p:nvSpPr>
        <p:spPr bwMode="auto">
          <a:xfrm>
            <a:off x="688975" y="584200"/>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p>
            <a:pPr algn="ctr"/>
            <a:r>
              <a:rPr lang="en-US" sz="3200" i="1">
                <a:latin typeface="Calibri" charset="0"/>
              </a:rPr>
              <a:t>The No-Fault Zone® Game</a:t>
            </a:r>
            <a:br>
              <a:rPr lang="en-US" sz="3200" i="1">
                <a:latin typeface="Calibri" charset="0"/>
              </a:rPr>
            </a:br>
            <a:r>
              <a:rPr lang="en-US" sz="3200" b="1">
                <a:latin typeface="Calibri" charset="0"/>
              </a:rPr>
              <a:t>Feeling, Need and</a:t>
            </a:r>
            <a:r>
              <a:rPr lang="en-US" sz="3200" i="1">
                <a:latin typeface="Calibri" charset="0"/>
              </a:rPr>
              <a:t> </a:t>
            </a:r>
            <a:r>
              <a:rPr lang="en-US" sz="3200" b="1">
                <a:latin typeface="Calibri" charset="0"/>
              </a:rPr>
              <a:t>Choice Card Decks</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Content Placeholder 2"/>
          <p:cNvSpPr>
            <a:spLocks noGrp="1"/>
          </p:cNvSpPr>
          <p:nvPr>
            <p:ph idx="1"/>
          </p:nvPr>
        </p:nvSpPr>
        <p:spPr>
          <a:xfrm>
            <a:off x="2144713" y="1785938"/>
            <a:ext cx="3341687" cy="2860675"/>
          </a:xfrm>
        </p:spPr>
        <p:txBody>
          <a:bodyPr/>
          <a:lstStyle/>
          <a:p>
            <a:pPr marL="0" indent="0" eaLnBrk="1" hangingPunct="1">
              <a:lnSpc>
                <a:spcPct val="80000"/>
              </a:lnSpc>
              <a:buFont typeface="Arial" charset="0"/>
              <a:buNone/>
            </a:pPr>
            <a:r>
              <a:rPr lang="en-US" sz="1600" i="1">
                <a:latin typeface="Calibri" charset="0"/>
              </a:rPr>
              <a:t>• Listen for </a:t>
            </a:r>
            <a:r>
              <a:rPr lang="en-US" sz="1600" i="1" u="sng">
                <a:latin typeface="Calibri" charset="0"/>
              </a:rPr>
              <a:t>MY</a:t>
            </a:r>
            <a:r>
              <a:rPr lang="en-US" sz="1600" i="1">
                <a:latin typeface="Calibri" charset="0"/>
              </a:rPr>
              <a:t> Feelings &amp; Needs</a:t>
            </a:r>
          </a:p>
          <a:p>
            <a:pPr marL="0" indent="0" eaLnBrk="1" hangingPunct="1">
              <a:lnSpc>
                <a:spcPct val="80000"/>
              </a:lnSpc>
              <a:buFont typeface="Arial" charset="0"/>
              <a:buNone/>
            </a:pPr>
            <a:r>
              <a:rPr lang="en-US" sz="1600" i="1">
                <a:latin typeface="Calibri" charset="0"/>
              </a:rPr>
              <a:t>• Listen for </a:t>
            </a:r>
            <a:r>
              <a:rPr lang="en-US" sz="1600" i="1" u="sng">
                <a:latin typeface="Calibri" charset="0"/>
              </a:rPr>
              <a:t>YOUR</a:t>
            </a:r>
            <a:r>
              <a:rPr lang="en-US" sz="1600" i="1">
                <a:latin typeface="Calibri" charset="0"/>
              </a:rPr>
              <a:t> Feelings &amp; Needs</a:t>
            </a:r>
          </a:p>
          <a:p>
            <a:pPr marL="0" indent="0" eaLnBrk="1" hangingPunct="1">
              <a:lnSpc>
                <a:spcPct val="80000"/>
              </a:lnSpc>
              <a:buFont typeface="Arial" charset="0"/>
              <a:buNone/>
            </a:pPr>
            <a:r>
              <a:rPr lang="en-US" sz="1600" i="1">
                <a:latin typeface="Calibri" charset="0"/>
              </a:rPr>
              <a:t>• Observe Reality</a:t>
            </a:r>
          </a:p>
          <a:p>
            <a:pPr marL="0" indent="0" eaLnBrk="1" hangingPunct="1">
              <a:lnSpc>
                <a:spcPct val="80000"/>
              </a:lnSpc>
              <a:buFont typeface="Arial" charset="0"/>
              <a:buNone/>
            </a:pPr>
            <a:r>
              <a:rPr lang="en-US" sz="1600" i="1">
                <a:latin typeface="Calibri" charset="0"/>
              </a:rPr>
              <a:t>• Demand</a:t>
            </a:r>
          </a:p>
          <a:p>
            <a:pPr marL="0" indent="0" eaLnBrk="1" hangingPunct="1">
              <a:lnSpc>
                <a:spcPct val="80000"/>
              </a:lnSpc>
              <a:buFont typeface="Arial" charset="0"/>
              <a:buNone/>
            </a:pPr>
            <a:r>
              <a:rPr lang="en-US" sz="1600" i="1">
                <a:latin typeface="Calibri" charset="0"/>
              </a:rPr>
              <a:t>• Complain</a:t>
            </a:r>
          </a:p>
          <a:p>
            <a:pPr marL="0" indent="0" eaLnBrk="1" hangingPunct="1">
              <a:lnSpc>
                <a:spcPct val="80000"/>
              </a:lnSpc>
              <a:buFont typeface="Arial" charset="0"/>
              <a:buNone/>
            </a:pPr>
            <a:r>
              <a:rPr lang="en-US" sz="1600" i="1">
                <a:latin typeface="Calibri" charset="0"/>
              </a:rPr>
              <a:t>• Label</a:t>
            </a:r>
          </a:p>
          <a:p>
            <a:pPr marL="0" indent="0" eaLnBrk="1" hangingPunct="1">
              <a:lnSpc>
                <a:spcPct val="80000"/>
              </a:lnSpc>
              <a:buFont typeface="Arial" charset="0"/>
              <a:buNone/>
            </a:pPr>
            <a:r>
              <a:rPr lang="en-US" sz="1600" i="1">
                <a:latin typeface="Calibri" charset="0"/>
              </a:rPr>
              <a:t>• Blame</a:t>
            </a:r>
          </a:p>
          <a:p>
            <a:pPr marL="0" indent="0" eaLnBrk="1" hangingPunct="1">
              <a:lnSpc>
                <a:spcPct val="80000"/>
              </a:lnSpc>
              <a:buFont typeface="Arial" charset="0"/>
              <a:buNone/>
            </a:pPr>
            <a:endParaRPr lang="en-US" sz="1300" i="1">
              <a:latin typeface="Calibri" charset="0"/>
            </a:endParaRPr>
          </a:p>
          <a:p>
            <a:pPr marL="0" indent="0" eaLnBrk="1" hangingPunct="1">
              <a:lnSpc>
                <a:spcPct val="80000"/>
              </a:lnSpc>
              <a:buFont typeface="Arial" charset="0"/>
              <a:buNone/>
            </a:pPr>
            <a:r>
              <a:rPr lang="en-US" sz="1300" i="1">
                <a:latin typeface="Calibri" charset="0"/>
              </a:rPr>
              <a:t>			</a:t>
            </a:r>
            <a:r>
              <a:rPr lang="en-US" sz="1400" i="1">
                <a:latin typeface="Calibri" charset="0"/>
              </a:rPr>
              <a:t>		</a:t>
            </a:r>
            <a:endParaRPr lang="en-US" sz="1400" i="1" u="sng">
              <a:latin typeface="Calibri" charset="0"/>
            </a:endParaRPr>
          </a:p>
        </p:txBody>
      </p:sp>
      <p:sp>
        <p:nvSpPr>
          <p:cNvPr id="79874" name="Slide Number Placeholder 1"/>
          <p:cNvSpPr>
            <a:spLocks noGrp="1"/>
          </p:cNvSpPr>
          <p:nvPr>
            <p:ph type="sldNum" sz="quarter" idx="12"/>
          </p:nvPr>
        </p:nvSpPr>
        <p:spPr bwMode="auto">
          <a:xfrm>
            <a:off x="6553200" y="6200775"/>
            <a:ext cx="21336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3A5E56FF-01F6-4D4E-8672-AA30CD454A64}" type="slidenum">
              <a:rPr lang="en-US" sz="1200">
                <a:solidFill>
                  <a:srgbClr val="898989"/>
                </a:solidFill>
                <a:latin typeface="Calibri" charset="0"/>
              </a:rPr>
              <a:pPr eaLnBrk="1" hangingPunct="1"/>
              <a:t>48</a:t>
            </a:fld>
            <a:endParaRPr lang="en-US" sz="1200">
              <a:solidFill>
                <a:srgbClr val="898989"/>
              </a:solidFill>
              <a:latin typeface="Calibri" charset="0"/>
            </a:endParaRPr>
          </a:p>
        </p:txBody>
      </p:sp>
      <p:pic>
        <p:nvPicPr>
          <p:cNvPr id="79875" name="Picture 6" descr="Logo Graphic Alo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5763" y="215900"/>
            <a:ext cx="1441450" cy="1447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79876" name="Content Placeholder 2"/>
          <p:cNvSpPr txBox="1">
            <a:spLocks/>
          </p:cNvSpPr>
          <p:nvPr/>
        </p:nvSpPr>
        <p:spPr bwMode="auto">
          <a:xfrm>
            <a:off x="3430588" y="2870200"/>
            <a:ext cx="4765675" cy="2622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lnSpc>
                <a:spcPct val="90000"/>
              </a:lnSpc>
              <a:spcBef>
                <a:spcPct val="20000"/>
              </a:spcBef>
              <a:buFont typeface="Arial" charset="0"/>
              <a:buNone/>
            </a:pPr>
            <a:r>
              <a:rPr lang="en-US" sz="1700" i="1">
                <a:latin typeface="Calibri" charset="0"/>
              </a:rPr>
              <a:t>• Listen to Thoughts About </a:t>
            </a:r>
            <a:r>
              <a:rPr lang="en-US" sz="1700" i="1" u="sng">
                <a:latin typeface="Calibri" charset="0"/>
              </a:rPr>
              <a:t>YOU</a:t>
            </a:r>
          </a:p>
          <a:p>
            <a:pPr eaLnBrk="1" hangingPunct="1">
              <a:lnSpc>
                <a:spcPct val="90000"/>
              </a:lnSpc>
              <a:spcBef>
                <a:spcPct val="20000"/>
              </a:spcBef>
              <a:buFont typeface="Arial" charset="0"/>
              <a:buNone/>
            </a:pPr>
            <a:r>
              <a:rPr lang="en-US" sz="1700" i="1">
                <a:latin typeface="Calibri" charset="0"/>
              </a:rPr>
              <a:t>• Listen to Thoughts About </a:t>
            </a:r>
            <a:r>
              <a:rPr lang="en-US" sz="1700" i="1" u="sng">
                <a:latin typeface="Calibri" charset="0"/>
              </a:rPr>
              <a:t>ME</a:t>
            </a:r>
          </a:p>
          <a:p>
            <a:pPr eaLnBrk="1" hangingPunct="1">
              <a:lnSpc>
                <a:spcPct val="90000"/>
              </a:lnSpc>
              <a:spcBef>
                <a:spcPct val="20000"/>
              </a:spcBef>
              <a:buFont typeface="Arial" charset="0"/>
              <a:buNone/>
            </a:pPr>
            <a:r>
              <a:rPr lang="en-US" sz="1700" i="1">
                <a:latin typeface="Calibri" charset="0"/>
              </a:rPr>
              <a:t>• </a:t>
            </a:r>
            <a:r>
              <a:rPr lang="en-US" sz="1600" i="1">
                <a:latin typeface="Calibri" charset="0"/>
              </a:rPr>
              <a:t>D.E.F.U.S.E. Anger </a:t>
            </a:r>
          </a:p>
          <a:p>
            <a:pPr eaLnBrk="1" hangingPunct="1">
              <a:lnSpc>
                <a:spcPct val="90000"/>
              </a:lnSpc>
              <a:spcBef>
                <a:spcPct val="20000"/>
              </a:spcBef>
              <a:buFont typeface="Arial" charset="0"/>
              <a:buNone/>
            </a:pPr>
            <a:r>
              <a:rPr lang="en-US" sz="1700" i="1">
                <a:latin typeface="Calibri" charset="0"/>
              </a:rPr>
              <a:t>• Problem Solve: What could meet both our needs?</a:t>
            </a:r>
          </a:p>
          <a:p>
            <a:pPr eaLnBrk="1" hangingPunct="1">
              <a:lnSpc>
                <a:spcPct val="90000"/>
              </a:lnSpc>
              <a:spcBef>
                <a:spcPct val="20000"/>
              </a:spcBef>
              <a:buFont typeface="Arial" charset="0"/>
              <a:buNone/>
            </a:pPr>
            <a:r>
              <a:rPr lang="en-US" sz="1700" i="1">
                <a:latin typeface="Calibri" charset="0"/>
              </a:rPr>
              <a:t>• Make a Request</a:t>
            </a:r>
          </a:p>
          <a:p>
            <a:pPr eaLnBrk="1" hangingPunct="1">
              <a:lnSpc>
                <a:spcPct val="90000"/>
              </a:lnSpc>
              <a:spcBef>
                <a:spcPct val="20000"/>
              </a:spcBef>
              <a:buFont typeface="Arial" charset="0"/>
              <a:buNone/>
            </a:pPr>
            <a:r>
              <a:rPr lang="en-US" sz="1600" i="1">
                <a:latin typeface="Calibri" charset="0"/>
              </a:rPr>
              <a:t>• Energy Shift: Get to Calm Alert</a:t>
            </a:r>
          </a:p>
          <a:p>
            <a:pPr eaLnBrk="1" hangingPunct="1">
              <a:lnSpc>
                <a:spcPct val="90000"/>
              </a:lnSpc>
              <a:spcBef>
                <a:spcPct val="20000"/>
              </a:spcBef>
              <a:buFont typeface="Arial" charset="0"/>
              <a:buNone/>
            </a:pPr>
            <a:r>
              <a:rPr lang="en-US" sz="1600" i="1">
                <a:latin typeface="Calibri" charset="0"/>
              </a:rPr>
              <a:t>• Tell My Story</a:t>
            </a:r>
          </a:p>
          <a:p>
            <a:pPr eaLnBrk="1" hangingPunct="1">
              <a:lnSpc>
                <a:spcPct val="90000"/>
              </a:lnSpc>
              <a:spcBef>
                <a:spcPct val="20000"/>
              </a:spcBef>
              <a:buFont typeface="Arial" charset="0"/>
              <a:buNone/>
            </a:pPr>
            <a:endParaRPr lang="en-US" sz="1900" i="1" u="sng">
              <a:latin typeface="Calibri" charset="0"/>
            </a:endParaRPr>
          </a:p>
        </p:txBody>
      </p:sp>
      <p:sp>
        <p:nvSpPr>
          <p:cNvPr id="79877" name="TextBox 2"/>
          <p:cNvSpPr txBox="1">
            <a:spLocks noChangeArrowheads="1"/>
          </p:cNvSpPr>
          <p:nvPr/>
        </p:nvSpPr>
        <p:spPr bwMode="auto">
          <a:xfrm>
            <a:off x="1568450" y="5707063"/>
            <a:ext cx="184150" cy="3667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endParaRPr lang="en-US" sz="1800"/>
          </a:p>
        </p:txBody>
      </p:sp>
      <p:sp>
        <p:nvSpPr>
          <p:cNvPr id="79878" name="Title 1"/>
          <p:cNvSpPr>
            <a:spLocks/>
          </p:cNvSpPr>
          <p:nvPr/>
        </p:nvSpPr>
        <p:spPr bwMode="auto">
          <a:xfrm>
            <a:off x="536575" y="431800"/>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p>
            <a:pPr algn="ctr"/>
            <a:r>
              <a:rPr lang="en-US" sz="3200" i="1">
                <a:latin typeface="Calibri" charset="0"/>
              </a:rPr>
              <a:t>The No-Fault Zone® Game</a:t>
            </a:r>
            <a:br>
              <a:rPr lang="en-US" sz="3200" i="1">
                <a:latin typeface="Calibri" charset="0"/>
              </a:rPr>
            </a:br>
            <a:r>
              <a:rPr lang="en-US" sz="3200" b="1">
                <a:latin typeface="Calibri" charset="0"/>
              </a:rPr>
              <a:t>Choice Cards: 14 Choices to Play With</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Slide Number Placeholder 4"/>
          <p:cNvSpPr>
            <a:spLocks noGrp="1"/>
          </p:cNvSpPr>
          <p:nvPr>
            <p:ph type="sldNum" sz="quarter" idx="12"/>
          </p:nvPr>
        </p:nvSpPr>
        <p:spPr bwMode="auto">
          <a:xfrm>
            <a:off x="6553200" y="6211888"/>
            <a:ext cx="21336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0874AF9D-26CB-DD4A-AA3B-8A2A3BA4FF42}" type="slidenum">
              <a:rPr lang="en-US" sz="1200">
                <a:solidFill>
                  <a:srgbClr val="898989"/>
                </a:solidFill>
                <a:latin typeface="Calibri" charset="0"/>
              </a:rPr>
              <a:pPr eaLnBrk="1" hangingPunct="1"/>
              <a:t>49</a:t>
            </a:fld>
            <a:endParaRPr lang="en-US" sz="1200">
              <a:solidFill>
                <a:srgbClr val="898989"/>
              </a:solidFill>
              <a:latin typeface="Calibri" charset="0"/>
            </a:endParaRPr>
          </a:p>
        </p:txBody>
      </p:sp>
      <p:pic>
        <p:nvPicPr>
          <p:cNvPr id="81922" name="Picture 6" descr="Logo Graphic Alo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6863" y="215900"/>
            <a:ext cx="1441450" cy="1447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81923" name="TextBox 3"/>
          <p:cNvSpPr txBox="1">
            <a:spLocks noChangeArrowheads="1"/>
          </p:cNvSpPr>
          <p:nvPr/>
        </p:nvSpPr>
        <p:spPr bwMode="auto">
          <a:xfrm>
            <a:off x="4078288" y="2451100"/>
            <a:ext cx="184150" cy="366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endParaRPr lang="en-US" sz="1800">
              <a:latin typeface="Calibri" charset="0"/>
            </a:endParaRPr>
          </a:p>
        </p:txBody>
      </p:sp>
      <p:sp>
        <p:nvSpPr>
          <p:cNvPr id="81924" name="TextBox 6"/>
          <p:cNvSpPr txBox="1">
            <a:spLocks noChangeArrowheads="1"/>
          </p:cNvSpPr>
          <p:nvPr/>
        </p:nvSpPr>
        <p:spPr bwMode="auto">
          <a:xfrm>
            <a:off x="847725" y="1824038"/>
            <a:ext cx="7632700" cy="44862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b="1">
                <a:latin typeface="Calibri" charset="0"/>
              </a:rPr>
              <a:t>Listen for </a:t>
            </a:r>
            <a:r>
              <a:rPr lang="en-US" sz="1800" b="1" u="sng">
                <a:latin typeface="Calibri" charset="0"/>
              </a:rPr>
              <a:t>MY</a:t>
            </a:r>
            <a:r>
              <a:rPr lang="en-US" sz="1800" b="1">
                <a:latin typeface="Calibri" charset="0"/>
              </a:rPr>
              <a:t> Feelings &amp; Needs:</a:t>
            </a:r>
            <a:r>
              <a:rPr lang="en-US" sz="1800">
                <a:latin typeface="Calibri" charset="0"/>
              </a:rPr>
              <a:t> Empathize with yourself by identifying and  connecting with </a:t>
            </a:r>
            <a:r>
              <a:rPr lang="en-US" sz="1800" i="1">
                <a:latin typeface="Calibri" charset="0"/>
              </a:rPr>
              <a:t>your</a:t>
            </a:r>
            <a:r>
              <a:rPr lang="en-US" sz="1800">
                <a:latin typeface="Calibri" charset="0"/>
              </a:rPr>
              <a:t> present Feelings &amp; present Needs (values, dreams)</a:t>
            </a:r>
          </a:p>
          <a:p>
            <a:pPr eaLnBrk="1" hangingPunct="1"/>
            <a:endParaRPr lang="en-US" sz="1800">
              <a:latin typeface="Calibri" charset="0"/>
            </a:endParaRPr>
          </a:p>
          <a:p>
            <a:pPr eaLnBrk="1" hangingPunct="1"/>
            <a:r>
              <a:rPr lang="en-US" sz="1800" b="1">
                <a:latin typeface="Calibri" charset="0"/>
              </a:rPr>
              <a:t>Listen for </a:t>
            </a:r>
            <a:r>
              <a:rPr lang="en-US" sz="1800" b="1" u="sng">
                <a:latin typeface="Calibri" charset="0"/>
              </a:rPr>
              <a:t>YOUR</a:t>
            </a:r>
            <a:r>
              <a:rPr lang="en-US" sz="1800" b="1">
                <a:latin typeface="Calibri" charset="0"/>
              </a:rPr>
              <a:t> Feelings &amp; Needs:</a:t>
            </a:r>
            <a:r>
              <a:rPr lang="en-US" sz="1800">
                <a:latin typeface="Calibri" charset="0"/>
              </a:rPr>
              <a:t> Empathize with another by connecting with </a:t>
            </a:r>
            <a:r>
              <a:rPr lang="en-US" sz="1800" i="1">
                <a:latin typeface="Calibri" charset="0"/>
              </a:rPr>
              <a:t>their</a:t>
            </a:r>
            <a:r>
              <a:rPr lang="en-US" sz="1800">
                <a:latin typeface="Calibri" charset="0"/>
              </a:rPr>
              <a:t> present Feelings and present Needs (values, dreams)</a:t>
            </a:r>
          </a:p>
          <a:p>
            <a:pPr eaLnBrk="1" hangingPunct="1"/>
            <a:endParaRPr lang="en-US" sz="1800">
              <a:latin typeface="Calibri" charset="0"/>
            </a:endParaRPr>
          </a:p>
          <a:p>
            <a:pPr eaLnBrk="1" hangingPunct="1"/>
            <a:r>
              <a:rPr lang="en-US" sz="1800" b="1">
                <a:latin typeface="Calibri" charset="0"/>
              </a:rPr>
              <a:t>Listen to Thoughts about </a:t>
            </a:r>
            <a:r>
              <a:rPr lang="en-US" sz="1800" b="1" u="sng">
                <a:latin typeface="Calibri" charset="0"/>
              </a:rPr>
              <a:t>ME</a:t>
            </a:r>
            <a:r>
              <a:rPr lang="en-US" sz="1800" b="1">
                <a:latin typeface="Calibri" charset="0"/>
              </a:rPr>
              <a:t>:</a:t>
            </a:r>
            <a:r>
              <a:rPr lang="en-US" sz="1800">
                <a:latin typeface="Calibri" charset="0"/>
              </a:rPr>
              <a:t> Focus attention on your thoughts (evaluations, judgments, analysis) about you.</a:t>
            </a:r>
          </a:p>
          <a:p>
            <a:pPr eaLnBrk="1" hangingPunct="1"/>
            <a:endParaRPr lang="en-US" sz="1800" u="sng">
              <a:latin typeface="Calibri" charset="0"/>
            </a:endParaRPr>
          </a:p>
          <a:p>
            <a:pPr eaLnBrk="1" hangingPunct="1"/>
            <a:r>
              <a:rPr lang="en-US" sz="1800" b="1">
                <a:latin typeface="Calibri" charset="0"/>
              </a:rPr>
              <a:t>Listen to Thoughts about </a:t>
            </a:r>
            <a:r>
              <a:rPr lang="en-US" sz="1800" b="1" u="sng">
                <a:latin typeface="Calibri" charset="0"/>
              </a:rPr>
              <a:t>YOU</a:t>
            </a:r>
            <a:r>
              <a:rPr lang="en-US" sz="1800" b="1">
                <a:latin typeface="Calibri" charset="0"/>
              </a:rPr>
              <a:t>:</a:t>
            </a:r>
            <a:r>
              <a:rPr lang="en-US" sz="1800">
                <a:latin typeface="Calibri" charset="0"/>
              </a:rPr>
              <a:t> Focus attention on your thoughts about another person.</a:t>
            </a:r>
          </a:p>
          <a:p>
            <a:pPr eaLnBrk="1" hangingPunct="1"/>
            <a:endParaRPr lang="en-US" sz="1800">
              <a:latin typeface="Calibri" charset="0"/>
            </a:endParaRPr>
          </a:p>
          <a:p>
            <a:pPr eaLnBrk="1" hangingPunct="1"/>
            <a:r>
              <a:rPr lang="en-US" sz="1800" b="1">
                <a:latin typeface="Calibri" charset="0"/>
              </a:rPr>
              <a:t>Tell My Story: </a:t>
            </a:r>
            <a:r>
              <a:rPr lang="en-US" sz="1800">
                <a:latin typeface="Calibri" charset="0"/>
              </a:rPr>
              <a:t>Talk about your narrative (interpretation, analysis) of what happened in the past.</a:t>
            </a:r>
          </a:p>
          <a:p>
            <a:pPr eaLnBrk="1" hangingPunct="1"/>
            <a:endParaRPr lang="en-US" sz="1800">
              <a:latin typeface="Calibri" charset="0"/>
            </a:endParaRPr>
          </a:p>
          <a:p>
            <a:pPr eaLnBrk="1" hangingPunct="1"/>
            <a:endParaRPr lang="en-US" sz="1800">
              <a:latin typeface="Calibri" charset="0"/>
            </a:endParaRPr>
          </a:p>
        </p:txBody>
      </p:sp>
      <p:sp>
        <p:nvSpPr>
          <p:cNvPr id="81925" name="Title 1"/>
          <p:cNvSpPr>
            <a:spLocks/>
          </p:cNvSpPr>
          <p:nvPr/>
        </p:nvSpPr>
        <p:spPr bwMode="auto">
          <a:xfrm>
            <a:off x="536575" y="431800"/>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p>
            <a:pPr algn="ctr"/>
            <a:r>
              <a:rPr lang="en-US" sz="3200" i="1">
                <a:latin typeface="Calibri" charset="0"/>
              </a:rPr>
              <a:t>The No-Fault Zone® Game</a:t>
            </a:r>
            <a:br>
              <a:rPr lang="en-US" sz="3200" i="1">
                <a:latin typeface="Calibri" charset="0"/>
              </a:rPr>
            </a:br>
            <a:r>
              <a:rPr lang="en-US" sz="3200" b="1">
                <a:latin typeface="Calibri" charset="0"/>
              </a:rPr>
              <a:t>Choice Cards: What Do They Mean?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DSCN1026.JPG"/>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rot="21193283">
            <a:off x="1504950" y="1711325"/>
            <a:ext cx="4164013" cy="2332038"/>
          </a:xfrm>
          <a:effectLst>
            <a:outerShdw blurRad="63500" dist="38100" dir="2700000" rotWithShape="0">
              <a:srgbClr val="000000">
                <a:alpha val="42999"/>
              </a:srgbClr>
            </a:outerShdw>
          </a:effectLst>
        </p:spPr>
      </p:pic>
      <p:pic>
        <p:nvPicPr>
          <p:cNvPr id="5" name="Picture 4" descr="IMGP4612.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rot="339710">
            <a:off x="4533900" y="3397250"/>
            <a:ext cx="3387725" cy="2540000"/>
          </a:xfrm>
          <a:prstGeom prst="rect">
            <a:avLst/>
          </a:prstGeom>
          <a:noFill/>
          <a:ln>
            <a:noFill/>
          </a:ln>
          <a:effectLst>
            <a:outerShdw blurRad="63500" dist="38100" dir="2700000" rotWithShape="0">
              <a:srgbClr val="000000">
                <a:alpha val="42999"/>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1507" name="Slide Number Placeholder 2"/>
          <p:cNvSpPr>
            <a:spLocks noGrp="1"/>
          </p:cNvSpPr>
          <p:nvPr>
            <p:ph type="sldNum" sz="quarter" idx="12"/>
          </p:nvPr>
        </p:nvSpPr>
        <p:spPr bwMode="auto">
          <a:xfrm>
            <a:off x="6553200" y="6189663"/>
            <a:ext cx="21336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A9DB60D3-EA0F-144F-8A92-9A54F2063FED}" type="slidenum">
              <a:rPr lang="en-US" sz="1200">
                <a:solidFill>
                  <a:srgbClr val="898989"/>
                </a:solidFill>
                <a:latin typeface="Calibri" charset="0"/>
              </a:rPr>
              <a:pPr eaLnBrk="1" hangingPunct="1"/>
              <a:t>5</a:t>
            </a:fld>
            <a:endParaRPr lang="en-US" sz="1200">
              <a:solidFill>
                <a:srgbClr val="898989"/>
              </a:solidFill>
              <a:latin typeface="Calibri" charset="0"/>
            </a:endParaRPr>
          </a:p>
        </p:txBody>
      </p:sp>
      <p:pic>
        <p:nvPicPr>
          <p:cNvPr id="21508" name="Picture 6" descr="Logo Graphic Alon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5763" y="215900"/>
            <a:ext cx="1441450" cy="1447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3" name="Title 1"/>
          <p:cNvSpPr txBox="1">
            <a:spLocks/>
          </p:cNvSpPr>
          <p:nvPr/>
        </p:nvSpPr>
        <p:spPr>
          <a:xfrm>
            <a:off x="1790700" y="577850"/>
            <a:ext cx="5884863" cy="715963"/>
          </a:xfrm>
          <a:prstGeom prst="rect">
            <a:avLst/>
          </a:prstGeom>
        </p:spPr>
        <p:txBody>
          <a:bodyPr anchor="ctr">
            <a:normAutofit fontScale="70000" lnSpcReduction="20000"/>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lnSpc>
                <a:spcPct val="90000"/>
              </a:lnSpc>
              <a:defRPr/>
            </a:pPr>
            <a:r>
              <a:rPr lang="en-US" sz="4400" b="1" dirty="0">
                <a:latin typeface="Calibri" charset="0"/>
              </a:rPr>
              <a:t> </a:t>
            </a:r>
            <a:r>
              <a:rPr lang="en-US" sz="4000" i="1" dirty="0">
                <a:latin typeface="Calibri" charset="0"/>
              </a:rPr>
              <a:t>The No-Fault Zone</a:t>
            </a:r>
            <a:r>
              <a:rPr lang="en-US" sz="3400" i="1" dirty="0">
                <a:latin typeface="Calibri" charset="0"/>
              </a:rPr>
              <a:t>®</a:t>
            </a:r>
            <a:r>
              <a:rPr lang="en-US" sz="4000" i="1" dirty="0">
                <a:latin typeface="Calibri" charset="0"/>
              </a:rPr>
              <a:t> Game </a:t>
            </a:r>
            <a:br>
              <a:rPr lang="en-US" sz="4000" i="1" dirty="0">
                <a:latin typeface="Calibri" charset="0"/>
              </a:rPr>
            </a:br>
            <a:r>
              <a:rPr lang="en-US" sz="3400" i="1" dirty="0">
                <a:solidFill>
                  <a:srgbClr val="1F497D"/>
                </a:solidFill>
                <a:latin typeface="Calibri" charset="0"/>
              </a:rPr>
              <a:t>for Classrooms</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Slide Number Placeholder 4"/>
          <p:cNvSpPr>
            <a:spLocks noGrp="1"/>
          </p:cNvSpPr>
          <p:nvPr>
            <p:ph type="sldNum" sz="quarter" idx="12"/>
          </p:nvPr>
        </p:nvSpPr>
        <p:spPr bwMode="auto">
          <a:xfrm>
            <a:off x="6553200" y="6211888"/>
            <a:ext cx="21336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B2AE02E9-14DC-8B4F-8882-4585C9D0FA45}" type="slidenum">
              <a:rPr lang="en-US" sz="1200">
                <a:solidFill>
                  <a:srgbClr val="898989"/>
                </a:solidFill>
                <a:latin typeface="Calibri" charset="0"/>
              </a:rPr>
              <a:pPr eaLnBrk="1" hangingPunct="1"/>
              <a:t>50</a:t>
            </a:fld>
            <a:endParaRPr lang="en-US" sz="1200">
              <a:solidFill>
                <a:srgbClr val="898989"/>
              </a:solidFill>
              <a:latin typeface="Calibri" charset="0"/>
            </a:endParaRPr>
          </a:p>
        </p:txBody>
      </p:sp>
      <p:pic>
        <p:nvPicPr>
          <p:cNvPr id="82946" name="Picture 6" descr="Logo Graphic Alo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6863" y="215900"/>
            <a:ext cx="1441450" cy="1447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82947" name="TextBox 3"/>
          <p:cNvSpPr txBox="1">
            <a:spLocks noChangeArrowheads="1"/>
          </p:cNvSpPr>
          <p:nvPr/>
        </p:nvSpPr>
        <p:spPr bwMode="auto">
          <a:xfrm>
            <a:off x="4078288" y="2451100"/>
            <a:ext cx="184150" cy="366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endParaRPr lang="en-US" sz="1800">
              <a:latin typeface="Calibri" charset="0"/>
            </a:endParaRPr>
          </a:p>
        </p:txBody>
      </p:sp>
      <p:sp>
        <p:nvSpPr>
          <p:cNvPr id="82948" name="TextBox 6"/>
          <p:cNvSpPr txBox="1">
            <a:spLocks noChangeArrowheads="1"/>
          </p:cNvSpPr>
          <p:nvPr/>
        </p:nvSpPr>
        <p:spPr bwMode="auto">
          <a:xfrm>
            <a:off x="777875" y="1749425"/>
            <a:ext cx="7632700" cy="44862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b="1">
                <a:latin typeface="Calibri" charset="0"/>
              </a:rPr>
              <a:t>ENERGY SHIFT: Get to Calm Alert:</a:t>
            </a:r>
            <a:r>
              <a:rPr lang="en-US" sz="1800">
                <a:latin typeface="Calibri" charset="0"/>
              </a:rPr>
              <a:t> Do mental or physical activities to achieve balance, equilibrium, centeredness.</a:t>
            </a:r>
          </a:p>
          <a:p>
            <a:pPr eaLnBrk="1" hangingPunct="1"/>
            <a:endParaRPr lang="en-US" sz="1800">
              <a:latin typeface="Calibri" charset="0"/>
            </a:endParaRPr>
          </a:p>
          <a:p>
            <a:pPr eaLnBrk="1" hangingPunct="1"/>
            <a:r>
              <a:rPr lang="en-US" sz="1800" b="1">
                <a:latin typeface="Calibri" charset="0"/>
              </a:rPr>
              <a:t>Observe Reality: </a:t>
            </a:r>
            <a:r>
              <a:rPr lang="en-US" sz="1800">
                <a:latin typeface="Calibri" charset="0"/>
              </a:rPr>
              <a:t>Notice and describe just what you can see, hear and recall—</a:t>
            </a:r>
            <a:br>
              <a:rPr lang="en-US" sz="1800">
                <a:latin typeface="Calibri" charset="0"/>
              </a:rPr>
            </a:br>
            <a:r>
              <a:rPr lang="en-US" sz="1800">
                <a:latin typeface="Calibri" charset="0"/>
              </a:rPr>
              <a:t>as if you were a video camera (putting aside evaluations and interpretations).</a:t>
            </a:r>
          </a:p>
          <a:p>
            <a:pPr eaLnBrk="1" hangingPunct="1"/>
            <a:endParaRPr lang="en-US" sz="1800">
              <a:latin typeface="Calibri" charset="0"/>
            </a:endParaRPr>
          </a:p>
          <a:p>
            <a:pPr eaLnBrk="1" hangingPunct="1"/>
            <a:r>
              <a:rPr lang="en-US" sz="1800" b="1">
                <a:latin typeface="Calibri" charset="0"/>
              </a:rPr>
              <a:t>Make a Request</a:t>
            </a:r>
            <a:r>
              <a:rPr lang="en-US" sz="1800">
                <a:latin typeface="Calibri" charset="0"/>
              </a:rPr>
              <a:t>: Make a specific request of yourself or another that will help you move in the direction of fulfilling your Needs (values, dreams).</a:t>
            </a:r>
          </a:p>
          <a:p>
            <a:pPr eaLnBrk="1" hangingPunct="1"/>
            <a:endParaRPr lang="en-US" sz="1800">
              <a:latin typeface="Calibri" charset="0"/>
            </a:endParaRPr>
          </a:p>
          <a:p>
            <a:pPr eaLnBrk="1" hangingPunct="1"/>
            <a:r>
              <a:rPr lang="en-US" sz="1800" b="1">
                <a:latin typeface="Calibri" charset="0"/>
              </a:rPr>
              <a:t>D.E.F.U.S.E. Anger: </a:t>
            </a:r>
            <a:r>
              <a:rPr lang="en-US" sz="1800">
                <a:latin typeface="Calibri" charset="0"/>
              </a:rPr>
              <a:t>See </a:t>
            </a:r>
            <a:r>
              <a:rPr lang="en-US" sz="1800" b="1">
                <a:latin typeface="Calibri" charset="0"/>
              </a:rPr>
              <a:t>Game 4: D.E.F.U.S.E. Anger </a:t>
            </a:r>
            <a:r>
              <a:rPr lang="en-US" sz="1800">
                <a:solidFill>
                  <a:srgbClr val="000000"/>
                </a:solidFill>
                <a:latin typeface="Calibri" charset="0"/>
              </a:rPr>
              <a:t>(p. 23)</a:t>
            </a:r>
          </a:p>
          <a:p>
            <a:pPr eaLnBrk="1" hangingPunct="1"/>
            <a:endParaRPr lang="en-US" sz="1800" b="1">
              <a:latin typeface="Calibri" charset="0"/>
            </a:endParaRPr>
          </a:p>
          <a:p>
            <a:pPr eaLnBrk="1" hangingPunct="1"/>
            <a:r>
              <a:rPr lang="en-US" sz="1800" b="1">
                <a:latin typeface="Calibri" charset="0"/>
              </a:rPr>
              <a:t>Problem Solve: </a:t>
            </a:r>
            <a:r>
              <a:rPr lang="en-US" sz="1800">
                <a:latin typeface="Calibri" charset="0"/>
              </a:rPr>
              <a:t>See </a:t>
            </a:r>
            <a:r>
              <a:rPr lang="en-US" sz="1800" b="1">
                <a:latin typeface="Calibri" charset="0"/>
              </a:rPr>
              <a:t>Game 3: Connecting Conversations </a:t>
            </a:r>
            <a:r>
              <a:rPr lang="en-US" sz="1800">
                <a:latin typeface="Calibri" charset="0"/>
              </a:rPr>
              <a:t>(pp. 20–22)</a:t>
            </a:r>
          </a:p>
          <a:p>
            <a:pPr eaLnBrk="1" hangingPunct="1"/>
            <a:endParaRPr lang="en-US" sz="1800">
              <a:latin typeface="Calibri" charset="0"/>
            </a:endParaRPr>
          </a:p>
          <a:p>
            <a:pPr eaLnBrk="1" hangingPunct="1"/>
            <a:r>
              <a:rPr lang="en-US" sz="1800" b="1">
                <a:latin typeface="Calibri" charset="0"/>
              </a:rPr>
              <a:t>Complain, Label, Blame, Demand: </a:t>
            </a:r>
            <a:r>
              <a:rPr lang="en-US" sz="1800">
                <a:latin typeface="Calibri" charset="0"/>
              </a:rPr>
              <a:t>These Choices take you on a trip to the Fault Zone, where you can identify your thoughts and judgments and translate them into Needs and Feelings. See </a:t>
            </a:r>
            <a:r>
              <a:rPr lang="en-US" sz="1800" b="1">
                <a:latin typeface="Calibri" charset="0"/>
              </a:rPr>
              <a:t>Game 5: Dig for the Gold </a:t>
            </a:r>
            <a:r>
              <a:rPr lang="en-US" sz="1800">
                <a:solidFill>
                  <a:srgbClr val="000000"/>
                </a:solidFill>
                <a:latin typeface="Calibri" charset="0"/>
              </a:rPr>
              <a:t>(p. 25)</a:t>
            </a:r>
          </a:p>
        </p:txBody>
      </p:sp>
      <p:sp>
        <p:nvSpPr>
          <p:cNvPr id="82949" name="Title 1"/>
          <p:cNvSpPr>
            <a:spLocks/>
          </p:cNvSpPr>
          <p:nvPr/>
        </p:nvSpPr>
        <p:spPr bwMode="auto">
          <a:xfrm>
            <a:off x="536575" y="431800"/>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p>
            <a:pPr algn="ctr"/>
            <a:r>
              <a:rPr lang="en-US" sz="3200" i="1">
                <a:latin typeface="Calibri" charset="0"/>
              </a:rPr>
              <a:t>The No-Fault Zone® Game</a:t>
            </a:r>
            <a:br>
              <a:rPr lang="en-US" sz="3200" i="1">
                <a:latin typeface="Calibri" charset="0"/>
              </a:rPr>
            </a:br>
            <a:r>
              <a:rPr lang="en-US" sz="3200" b="1">
                <a:latin typeface="Calibri" charset="0"/>
              </a:rPr>
              <a:t>Choice Cards: What Do They Mean?</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Title 1"/>
          <p:cNvSpPr>
            <a:spLocks noGrp="1"/>
          </p:cNvSpPr>
          <p:nvPr>
            <p:ph type="title"/>
          </p:nvPr>
        </p:nvSpPr>
        <p:spPr>
          <a:xfrm>
            <a:off x="557213" y="574675"/>
            <a:ext cx="8229600" cy="1143000"/>
          </a:xfrm>
        </p:spPr>
        <p:txBody>
          <a:bodyPr/>
          <a:lstStyle/>
          <a:p>
            <a:pPr eaLnBrk="1" hangingPunct="1"/>
            <a:r>
              <a:rPr lang="en-US" sz="3200" i="1">
                <a:latin typeface="Calibri" charset="0"/>
              </a:rPr>
              <a:t>The No-Fault Zone® Game</a:t>
            </a:r>
            <a:br>
              <a:rPr lang="en-US" sz="3600" b="1" i="1">
                <a:latin typeface="Calibri" charset="0"/>
              </a:rPr>
            </a:br>
            <a:r>
              <a:rPr lang="en-US" sz="3200" b="1">
                <a:latin typeface="Calibri" charset="0"/>
              </a:rPr>
              <a:t>Getting Started . . .</a:t>
            </a:r>
            <a:endParaRPr lang="en-US" sz="3600" b="1" i="1">
              <a:latin typeface="Calibri" charset="0"/>
            </a:endParaRPr>
          </a:p>
        </p:txBody>
      </p:sp>
      <p:sp>
        <p:nvSpPr>
          <p:cNvPr id="83970" name="Content Placeholder 2"/>
          <p:cNvSpPr>
            <a:spLocks noGrp="1"/>
          </p:cNvSpPr>
          <p:nvPr>
            <p:ph idx="1"/>
          </p:nvPr>
        </p:nvSpPr>
        <p:spPr>
          <a:xfrm>
            <a:off x="1114425" y="1860550"/>
            <a:ext cx="6659563" cy="3876675"/>
          </a:xfrm>
        </p:spPr>
        <p:txBody>
          <a:bodyPr/>
          <a:lstStyle/>
          <a:p>
            <a:pPr marL="1257300" lvl="3" indent="0" eaLnBrk="1" hangingPunct="1">
              <a:buFont typeface="Arial" charset="0"/>
              <a:buNone/>
            </a:pPr>
            <a:r>
              <a:rPr lang="en-US" sz="2400">
                <a:latin typeface="Calibri" charset="0"/>
              </a:rPr>
              <a:t>Sit at a table or on the floor—where you can be comfortable and where you have enough space to place the IOS Mat in front of you. Remove the Card Decks and the plastic token from the small plastic bag and place them on the table.</a:t>
            </a:r>
          </a:p>
          <a:p>
            <a:pPr marL="1257300" lvl="3" indent="0" eaLnBrk="1" hangingPunct="1">
              <a:buFont typeface="Arial" charset="0"/>
              <a:buNone/>
            </a:pPr>
            <a:endParaRPr lang="en-US" sz="2400">
              <a:latin typeface="Calibri" charset="0"/>
            </a:endParaRPr>
          </a:p>
        </p:txBody>
      </p:sp>
      <p:sp>
        <p:nvSpPr>
          <p:cNvPr id="83971" name="Slide Number Placeholder 4"/>
          <p:cNvSpPr>
            <a:spLocks noGrp="1"/>
          </p:cNvSpPr>
          <p:nvPr>
            <p:ph type="sldNum" sz="quarter" idx="12"/>
          </p:nvPr>
        </p:nvSpPr>
        <p:spPr bwMode="auto">
          <a:xfrm>
            <a:off x="6553200" y="6211888"/>
            <a:ext cx="21336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13AC6A37-4BDE-5A4A-8F59-1370C1D92E70}" type="slidenum">
              <a:rPr lang="en-US" sz="1200">
                <a:solidFill>
                  <a:srgbClr val="898989"/>
                </a:solidFill>
                <a:latin typeface="Calibri" charset="0"/>
              </a:rPr>
              <a:pPr eaLnBrk="1" hangingPunct="1"/>
              <a:t>51</a:t>
            </a:fld>
            <a:endParaRPr lang="en-US" sz="1200">
              <a:solidFill>
                <a:srgbClr val="898989"/>
              </a:solidFill>
              <a:latin typeface="Calibri" charset="0"/>
            </a:endParaRPr>
          </a:p>
        </p:txBody>
      </p:sp>
      <p:pic>
        <p:nvPicPr>
          <p:cNvPr id="83972" name="Picture 6" descr="Logo Graphic Alo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763" y="215900"/>
            <a:ext cx="1441450" cy="1447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83973" name="TextBox 3"/>
          <p:cNvSpPr txBox="1">
            <a:spLocks noChangeArrowheads="1"/>
          </p:cNvSpPr>
          <p:nvPr/>
        </p:nvSpPr>
        <p:spPr bwMode="auto">
          <a:xfrm>
            <a:off x="4078288" y="2451100"/>
            <a:ext cx="184150" cy="366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endParaRPr lang="en-US" sz="1800">
              <a:latin typeface="Calibri" charset="0"/>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Title 1"/>
          <p:cNvSpPr>
            <a:spLocks noGrp="1"/>
          </p:cNvSpPr>
          <p:nvPr>
            <p:ph type="title"/>
          </p:nvPr>
        </p:nvSpPr>
        <p:spPr>
          <a:xfrm>
            <a:off x="1536700" y="574675"/>
            <a:ext cx="7250113" cy="515938"/>
          </a:xfrm>
        </p:spPr>
        <p:txBody>
          <a:bodyPr/>
          <a:lstStyle/>
          <a:p>
            <a:pPr eaLnBrk="1" hangingPunct="1"/>
            <a:r>
              <a:rPr lang="en-US" sz="2800" b="1">
                <a:latin typeface="Calibri" charset="0"/>
              </a:rPr>
              <a:t>How to Play </a:t>
            </a:r>
            <a:r>
              <a:rPr lang="en-US" sz="2800" b="1" i="1">
                <a:latin typeface="Calibri" charset="0"/>
              </a:rPr>
              <a:t>the No-Fault Zone</a:t>
            </a:r>
            <a:r>
              <a:rPr lang="en-US" sz="3200" i="1">
                <a:latin typeface="Calibri" charset="0"/>
              </a:rPr>
              <a:t>®</a:t>
            </a:r>
            <a:r>
              <a:rPr lang="en-US" sz="2800" b="1" i="1">
                <a:latin typeface="Calibri" charset="0"/>
              </a:rPr>
              <a:t> Game</a:t>
            </a:r>
          </a:p>
        </p:txBody>
      </p:sp>
      <p:sp>
        <p:nvSpPr>
          <p:cNvPr id="84994" name="Slide Number Placeholder 4"/>
          <p:cNvSpPr>
            <a:spLocks noGrp="1"/>
          </p:cNvSpPr>
          <p:nvPr>
            <p:ph type="sldNum" sz="quarter" idx="12"/>
          </p:nvPr>
        </p:nvSpPr>
        <p:spPr bwMode="auto">
          <a:xfrm>
            <a:off x="6553200" y="6211888"/>
            <a:ext cx="21336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08FE7347-E78C-2B45-B4F7-4B4777080F60}" type="slidenum">
              <a:rPr lang="en-US" sz="1200">
                <a:solidFill>
                  <a:srgbClr val="898989"/>
                </a:solidFill>
                <a:latin typeface="Calibri" charset="0"/>
              </a:rPr>
              <a:pPr eaLnBrk="1" hangingPunct="1"/>
              <a:t>52</a:t>
            </a:fld>
            <a:endParaRPr lang="en-US" sz="1200">
              <a:solidFill>
                <a:srgbClr val="898989"/>
              </a:solidFill>
              <a:latin typeface="Calibri" charset="0"/>
            </a:endParaRPr>
          </a:p>
        </p:txBody>
      </p:sp>
      <p:pic>
        <p:nvPicPr>
          <p:cNvPr id="84995" name="Picture 6" descr="Logo Graphic Alo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763" y="269875"/>
            <a:ext cx="1441450" cy="1447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84996" name="TextBox 3"/>
          <p:cNvSpPr txBox="1">
            <a:spLocks noChangeArrowheads="1"/>
          </p:cNvSpPr>
          <p:nvPr/>
        </p:nvSpPr>
        <p:spPr bwMode="auto">
          <a:xfrm>
            <a:off x="4078288" y="2451100"/>
            <a:ext cx="184150" cy="366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endParaRPr lang="en-US" sz="1800">
              <a:latin typeface="Calibri" charset="0"/>
            </a:endParaRPr>
          </a:p>
        </p:txBody>
      </p:sp>
      <p:sp>
        <p:nvSpPr>
          <p:cNvPr id="84997" name="TextBox 6"/>
          <p:cNvSpPr txBox="1">
            <a:spLocks noChangeArrowheads="1"/>
          </p:cNvSpPr>
          <p:nvPr/>
        </p:nvSpPr>
        <p:spPr bwMode="auto">
          <a:xfrm>
            <a:off x="2830513" y="1298575"/>
            <a:ext cx="4662487" cy="1096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lvl="1" algn="ctr" eaLnBrk="1" hangingPunct="1"/>
            <a:r>
              <a:rPr lang="en-US" b="1">
                <a:latin typeface="Calibri" charset="0"/>
              </a:rPr>
              <a:t>Take </a:t>
            </a:r>
            <a:r>
              <a:rPr lang="en-US" b="1">
                <a:solidFill>
                  <a:srgbClr val="000000"/>
                </a:solidFill>
                <a:latin typeface="Calibri" charset="0"/>
              </a:rPr>
              <a:t>Y</a:t>
            </a:r>
            <a:r>
              <a:rPr lang="en-US" b="1">
                <a:latin typeface="Calibri" charset="0"/>
              </a:rPr>
              <a:t>our Internal Temperature</a:t>
            </a:r>
          </a:p>
          <a:p>
            <a:pPr marL="0" lvl="1" algn="ctr" eaLnBrk="1" hangingPunct="1"/>
            <a:r>
              <a:rPr lang="en-US" b="1">
                <a:latin typeface="Calibri" charset="0"/>
              </a:rPr>
              <a:t>with the Feeling Thermometer</a:t>
            </a:r>
          </a:p>
          <a:p>
            <a:pPr eaLnBrk="1" hangingPunct="1"/>
            <a:endParaRPr lang="en-US" sz="1800">
              <a:latin typeface="Calibri" charset="0"/>
            </a:endParaRPr>
          </a:p>
        </p:txBody>
      </p:sp>
      <p:sp>
        <p:nvSpPr>
          <p:cNvPr id="84998" name="TextBox 8"/>
          <p:cNvSpPr txBox="1">
            <a:spLocks noChangeArrowheads="1"/>
          </p:cNvSpPr>
          <p:nvPr/>
        </p:nvSpPr>
        <p:spPr bwMode="auto">
          <a:xfrm>
            <a:off x="1270000" y="2187575"/>
            <a:ext cx="6896100" cy="36623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a:latin typeface="Calibri" charset="0"/>
              </a:rPr>
              <a:t>The green, horizontal band at the bottom of the Game Mat is a Feeling Thermometer. It serves as a gauge of your feeling state. It can help you notice when you are functioning at your best—in a state of Calm Alert—</a:t>
            </a:r>
            <a:br>
              <a:rPr lang="en-US" sz="1800">
                <a:latin typeface="Calibri" charset="0"/>
              </a:rPr>
            </a:br>
            <a:r>
              <a:rPr lang="en-US" sz="1800">
                <a:latin typeface="Calibri" charset="0"/>
              </a:rPr>
              <a:t>or when you are far from it, either </a:t>
            </a:r>
            <a:r>
              <a:rPr lang="ja-JP" altLang="en-US" sz="1800">
                <a:latin typeface="Calibri" charset="0"/>
              </a:rPr>
              <a:t>“</a:t>
            </a:r>
            <a:r>
              <a:rPr lang="en-US" altLang="ja-JP" sz="1800">
                <a:latin typeface="Calibri" charset="0"/>
              </a:rPr>
              <a:t>very cold</a:t>
            </a:r>
            <a:r>
              <a:rPr lang="ja-JP" altLang="en-US" sz="1800">
                <a:latin typeface="Calibri" charset="0"/>
              </a:rPr>
              <a:t>”</a:t>
            </a:r>
            <a:r>
              <a:rPr lang="en-US" altLang="ja-JP" sz="1800">
                <a:latin typeface="Calibri" charset="0"/>
              </a:rPr>
              <a:t> (numb, shut down, depressed) or </a:t>
            </a:r>
            <a:r>
              <a:rPr lang="ja-JP" altLang="en-US" sz="1800">
                <a:latin typeface="Calibri" charset="0"/>
              </a:rPr>
              <a:t>“</a:t>
            </a:r>
            <a:r>
              <a:rPr lang="en-US" altLang="ja-JP" sz="1800">
                <a:latin typeface="Calibri" charset="0"/>
              </a:rPr>
              <a:t>very hot</a:t>
            </a:r>
            <a:r>
              <a:rPr lang="ja-JP" altLang="en-US" sz="1800">
                <a:latin typeface="Calibri" charset="0"/>
              </a:rPr>
              <a:t>”</a:t>
            </a:r>
            <a:r>
              <a:rPr lang="en-US" altLang="ja-JP" sz="1800">
                <a:latin typeface="Calibri" charset="0"/>
              </a:rPr>
              <a:t> (agitated, upset, angry).  Place your plastic marker on the thermometer to indicate </a:t>
            </a:r>
            <a:r>
              <a:rPr lang="ja-JP" altLang="en-US" sz="1800">
                <a:latin typeface="Calibri" charset="0"/>
              </a:rPr>
              <a:t>“</a:t>
            </a:r>
            <a:r>
              <a:rPr lang="en-US" altLang="ja-JP" sz="1800">
                <a:latin typeface="Calibri" charset="0"/>
              </a:rPr>
              <a:t>where you are now.</a:t>
            </a:r>
            <a:r>
              <a:rPr lang="ja-JP" altLang="en-US" sz="1800">
                <a:latin typeface="Calibri" charset="0"/>
              </a:rPr>
              <a:t>”</a:t>
            </a:r>
            <a:endParaRPr lang="en-US" altLang="ja-JP" sz="1800">
              <a:latin typeface="Calibri" charset="0"/>
            </a:endParaRPr>
          </a:p>
          <a:p>
            <a:pPr eaLnBrk="1" hangingPunct="1"/>
            <a:endParaRPr lang="en-US" sz="1800">
              <a:latin typeface="Calibri" charset="0"/>
            </a:endParaRPr>
          </a:p>
          <a:p>
            <a:pPr eaLnBrk="1" hangingPunct="1"/>
            <a:r>
              <a:rPr lang="en-US" sz="1800">
                <a:latin typeface="Calibri" charset="0"/>
              </a:rPr>
              <a:t>When you are aware of your inner feeling state, you can make better choices about your actions. And, you can find ways that work to shift your energy and </a:t>
            </a:r>
            <a:r>
              <a:rPr lang="en-US" sz="1800" i="1">
                <a:latin typeface="Calibri" charset="0"/>
              </a:rPr>
              <a:t>Get to Calm Alert—</a:t>
            </a:r>
            <a:r>
              <a:rPr lang="en-US" sz="1800">
                <a:latin typeface="Calibri" charset="0"/>
              </a:rPr>
              <a:t>the emotional state where you have the widest range of choices and can take the most effective action to support your well-being.</a:t>
            </a:r>
            <a:endParaRPr lang="en-US" sz="1800">
              <a:solidFill>
                <a:srgbClr val="FF0000"/>
              </a:solidFill>
              <a:latin typeface="Calibri" charset="0"/>
            </a:endParaRPr>
          </a:p>
          <a:p>
            <a:pPr eaLnBrk="1" hangingPunct="1"/>
            <a:endParaRPr lang="en-US" sz="1800">
              <a:latin typeface="Calibri" charset="0"/>
            </a:endParaRPr>
          </a:p>
        </p:txBody>
      </p:sp>
      <p:pic>
        <p:nvPicPr>
          <p:cNvPr id="84999" name="Picture 1" descr="The No-Fault Zone® Game Thermometer.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41388" y="5603875"/>
            <a:ext cx="7380287" cy="7762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0" name="Oval 9"/>
          <p:cNvSpPr>
            <a:spLocks noChangeArrowheads="1"/>
          </p:cNvSpPr>
          <p:nvPr/>
        </p:nvSpPr>
        <p:spPr bwMode="auto">
          <a:xfrm flipH="1">
            <a:off x="5676900" y="5881688"/>
            <a:ext cx="338138" cy="330200"/>
          </a:xfrm>
          <a:prstGeom prst="ellipse">
            <a:avLst/>
          </a:prstGeom>
          <a:solidFill>
            <a:srgbClr val="FF6600"/>
          </a:solidFill>
          <a:ln w="9525">
            <a:solidFill>
              <a:srgbClr val="4A7EBB"/>
            </a:solidFill>
            <a:round/>
            <a:headEnd/>
            <a:tailEnd/>
          </a:ln>
          <a:effectLst>
            <a:outerShdw blurRad="63500" dist="23000" dir="5400000" rotWithShape="0">
              <a:srgbClr val="000000">
                <a:alpha val="34999"/>
              </a:srgbClr>
            </a:outerShdw>
          </a:effectLst>
        </p:spPr>
        <p:txBody>
          <a:bodyPr anchor="ctr"/>
          <a:lstStyle/>
          <a:p>
            <a:pPr algn="ctr" fontAlgn="auto">
              <a:spcBef>
                <a:spcPts val="0"/>
              </a:spcBef>
              <a:spcAft>
                <a:spcPts val="0"/>
              </a:spcAft>
              <a:defRPr/>
            </a:pPr>
            <a:endParaRPr lang="en-US" sz="1800">
              <a:solidFill>
                <a:srgbClr val="0000FF"/>
              </a:solidFill>
              <a:latin typeface="+mn-lt"/>
              <a:ea typeface="+mn-ea"/>
              <a:cs typeface="+mn-cs"/>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Content Placeholder 2"/>
          <p:cNvSpPr>
            <a:spLocks noGrp="1"/>
          </p:cNvSpPr>
          <p:nvPr>
            <p:ph idx="1"/>
          </p:nvPr>
        </p:nvSpPr>
        <p:spPr>
          <a:xfrm>
            <a:off x="1563688" y="2303463"/>
            <a:ext cx="6345237" cy="3263900"/>
          </a:xfrm>
        </p:spPr>
        <p:txBody>
          <a:bodyPr/>
          <a:lstStyle/>
          <a:p>
            <a:pPr marL="1257300" lvl="3" indent="0" eaLnBrk="1" hangingPunct="1">
              <a:buFont typeface="Arial" charset="0"/>
              <a:buNone/>
            </a:pPr>
            <a:r>
              <a:rPr lang="en-US" sz="3000">
                <a:solidFill>
                  <a:srgbClr val="000000"/>
                </a:solidFill>
                <a:latin typeface="Calibri" charset="0"/>
              </a:rPr>
              <a:t>1. Self-Empathy</a:t>
            </a:r>
          </a:p>
          <a:p>
            <a:pPr marL="1257300" lvl="3" indent="0" eaLnBrk="1" hangingPunct="1">
              <a:buFont typeface="Arial" charset="0"/>
              <a:buNone/>
            </a:pPr>
            <a:r>
              <a:rPr lang="en-US" sz="3000">
                <a:solidFill>
                  <a:srgbClr val="000000"/>
                </a:solidFill>
                <a:latin typeface="Calibri" charset="0"/>
              </a:rPr>
              <a:t>2. Empathy for Others</a:t>
            </a:r>
          </a:p>
          <a:p>
            <a:pPr marL="1257300" lvl="3" indent="0" eaLnBrk="1" hangingPunct="1">
              <a:buFont typeface="Arial" charset="0"/>
              <a:buNone/>
            </a:pPr>
            <a:r>
              <a:rPr lang="en-US" sz="3000">
                <a:solidFill>
                  <a:srgbClr val="000000"/>
                </a:solidFill>
                <a:latin typeface="Calibri" charset="0"/>
              </a:rPr>
              <a:t>3. Connecting Conversations</a:t>
            </a:r>
          </a:p>
          <a:p>
            <a:pPr marL="1257300" lvl="3" indent="0" eaLnBrk="1" hangingPunct="1">
              <a:buFont typeface="Arial" charset="0"/>
              <a:buNone/>
            </a:pPr>
            <a:r>
              <a:rPr lang="en-US" sz="3000">
                <a:solidFill>
                  <a:srgbClr val="000000"/>
                </a:solidFill>
                <a:latin typeface="Calibri" charset="0"/>
              </a:rPr>
              <a:t>4. D.E.F.U.S.E. Anger</a:t>
            </a:r>
          </a:p>
          <a:p>
            <a:pPr marL="1257300" lvl="3" indent="0" eaLnBrk="1" hangingPunct="1">
              <a:buFont typeface="Arial" charset="0"/>
              <a:buNone/>
            </a:pPr>
            <a:r>
              <a:rPr lang="en-US" sz="3000">
                <a:solidFill>
                  <a:srgbClr val="000000"/>
                </a:solidFill>
                <a:latin typeface="Calibri" charset="0"/>
              </a:rPr>
              <a:t>5. Dig for the Gold</a:t>
            </a:r>
          </a:p>
          <a:p>
            <a:pPr marL="1257300" lvl="3" indent="0" eaLnBrk="1" hangingPunct="1">
              <a:buFont typeface="Arial" charset="0"/>
              <a:buNone/>
            </a:pPr>
            <a:endParaRPr lang="en-US" sz="3000" b="1">
              <a:latin typeface="Calibri" charset="0"/>
            </a:endParaRPr>
          </a:p>
          <a:p>
            <a:pPr marL="1257300" lvl="3" indent="0" eaLnBrk="1" hangingPunct="1">
              <a:buFont typeface="Arial" charset="0"/>
              <a:buNone/>
            </a:pPr>
            <a:endParaRPr lang="en-US" sz="3000" b="1">
              <a:latin typeface="Calibri" charset="0"/>
            </a:endParaRPr>
          </a:p>
        </p:txBody>
      </p:sp>
      <p:sp>
        <p:nvSpPr>
          <p:cNvPr id="86018" name="Slide Number Placeholder 4"/>
          <p:cNvSpPr>
            <a:spLocks noGrp="1"/>
          </p:cNvSpPr>
          <p:nvPr>
            <p:ph type="sldNum" sz="quarter" idx="12"/>
          </p:nvPr>
        </p:nvSpPr>
        <p:spPr bwMode="auto">
          <a:xfrm>
            <a:off x="6553200" y="6211888"/>
            <a:ext cx="21336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86AB03C0-0572-644D-BE89-120056753407}" type="slidenum">
              <a:rPr lang="en-US" sz="1200">
                <a:solidFill>
                  <a:srgbClr val="898989"/>
                </a:solidFill>
                <a:latin typeface="Calibri" charset="0"/>
              </a:rPr>
              <a:pPr eaLnBrk="1" hangingPunct="1"/>
              <a:t>53</a:t>
            </a:fld>
            <a:endParaRPr lang="en-US" sz="1200">
              <a:solidFill>
                <a:srgbClr val="898989"/>
              </a:solidFill>
              <a:latin typeface="Calibri" charset="0"/>
            </a:endParaRPr>
          </a:p>
        </p:txBody>
      </p:sp>
      <p:pic>
        <p:nvPicPr>
          <p:cNvPr id="86019" name="Picture 6" descr="Logo Graphic Alo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763" y="215900"/>
            <a:ext cx="1441450" cy="1447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86020" name="TextBox 3"/>
          <p:cNvSpPr txBox="1">
            <a:spLocks noChangeArrowheads="1"/>
          </p:cNvSpPr>
          <p:nvPr/>
        </p:nvSpPr>
        <p:spPr bwMode="auto">
          <a:xfrm>
            <a:off x="4078288" y="2451100"/>
            <a:ext cx="184150" cy="366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endParaRPr lang="en-US" sz="1800">
              <a:latin typeface="Calibri" charset="0"/>
            </a:endParaRPr>
          </a:p>
        </p:txBody>
      </p:sp>
      <p:sp>
        <p:nvSpPr>
          <p:cNvPr id="86021" name="TextBox 6"/>
          <p:cNvSpPr txBox="1">
            <a:spLocks noChangeArrowheads="1"/>
          </p:cNvSpPr>
          <p:nvPr/>
        </p:nvSpPr>
        <p:spPr bwMode="auto">
          <a:xfrm>
            <a:off x="2790825" y="1358900"/>
            <a:ext cx="3392488" cy="8540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lvl="1" eaLnBrk="1" hangingPunct="1"/>
            <a:r>
              <a:rPr lang="en-US" sz="3200" b="1">
                <a:latin typeface="Calibri" charset="0"/>
              </a:rPr>
              <a:t>Choose Your Game</a:t>
            </a:r>
            <a:endParaRPr lang="en-US" sz="2800" b="1" u="sng">
              <a:latin typeface="Calibri" charset="0"/>
            </a:endParaRPr>
          </a:p>
          <a:p>
            <a:pPr eaLnBrk="1" hangingPunct="1"/>
            <a:endParaRPr lang="en-US" sz="1800">
              <a:latin typeface="Calibri" charset="0"/>
            </a:endParaRPr>
          </a:p>
        </p:txBody>
      </p:sp>
      <p:sp>
        <p:nvSpPr>
          <p:cNvPr id="86022" name="Title 1"/>
          <p:cNvSpPr>
            <a:spLocks/>
          </p:cNvSpPr>
          <p:nvPr/>
        </p:nvSpPr>
        <p:spPr bwMode="auto">
          <a:xfrm>
            <a:off x="1536700" y="574675"/>
            <a:ext cx="7250113" cy="5159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p>
            <a:pPr algn="ctr"/>
            <a:r>
              <a:rPr lang="en-US" sz="2800" b="1">
                <a:latin typeface="Calibri" charset="0"/>
              </a:rPr>
              <a:t>How to Play </a:t>
            </a:r>
            <a:r>
              <a:rPr lang="en-US" sz="2800" b="1" i="1">
                <a:latin typeface="Calibri" charset="0"/>
              </a:rPr>
              <a:t>The No-Fault Zone</a:t>
            </a:r>
            <a:r>
              <a:rPr lang="en-US" sz="3200" i="1">
                <a:latin typeface="Calibri" charset="0"/>
              </a:rPr>
              <a:t>®</a:t>
            </a:r>
            <a:r>
              <a:rPr lang="en-US" sz="2800" b="1" i="1">
                <a:latin typeface="Calibri" charset="0"/>
              </a:rPr>
              <a:t> Game</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2330450" y="654050"/>
            <a:ext cx="4989513" cy="1009650"/>
          </a:xfrm>
          <a:prstGeom prst="roundRect">
            <a:avLst/>
          </a:prstGeom>
          <a:solidFill>
            <a:schemeClr val="bg2">
              <a:lumMod val="75000"/>
            </a:scheme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1800"/>
          </a:p>
        </p:txBody>
      </p:sp>
      <p:sp>
        <p:nvSpPr>
          <p:cNvPr id="87042" name="Title 1"/>
          <p:cNvSpPr>
            <a:spLocks noGrp="1"/>
          </p:cNvSpPr>
          <p:nvPr>
            <p:ph type="title"/>
          </p:nvPr>
        </p:nvSpPr>
        <p:spPr>
          <a:xfrm>
            <a:off x="2484438" y="1058863"/>
            <a:ext cx="4448175" cy="660400"/>
          </a:xfrm>
        </p:spPr>
        <p:txBody>
          <a:bodyPr/>
          <a:lstStyle/>
          <a:p>
            <a:pPr algn="l" eaLnBrk="1" hangingPunct="1"/>
            <a:r>
              <a:rPr lang="en-US" sz="3200" b="1" i="1">
                <a:latin typeface="Calibri" charset="0"/>
              </a:rPr>
              <a:t>Game 1:</a:t>
            </a:r>
            <a:r>
              <a:rPr lang="en-US" sz="3200" i="1">
                <a:latin typeface="Calibri" charset="0"/>
              </a:rPr>
              <a:t> Take a Time-In       </a:t>
            </a:r>
            <a:br>
              <a:rPr lang="en-US" sz="3200" i="1">
                <a:latin typeface="Calibri" charset="0"/>
              </a:rPr>
            </a:br>
            <a:r>
              <a:rPr lang="en-US" sz="3200" i="1">
                <a:latin typeface="Calibri" charset="0"/>
              </a:rPr>
              <a:t>               </a:t>
            </a:r>
            <a:r>
              <a:rPr lang="en-US" sz="2800" i="1">
                <a:latin typeface="Calibri" charset="0"/>
              </a:rPr>
              <a:t>for</a:t>
            </a:r>
            <a:r>
              <a:rPr lang="en-US" sz="3200" i="1">
                <a:latin typeface="Calibri" charset="0"/>
              </a:rPr>
              <a:t> Self-Empathy</a:t>
            </a:r>
            <a:br>
              <a:rPr lang="en-US" sz="3200" i="1">
                <a:latin typeface="Calibri" charset="0"/>
              </a:rPr>
            </a:br>
            <a:endParaRPr lang="en-US" sz="3200">
              <a:latin typeface="Calibri" charset="0"/>
            </a:endParaRPr>
          </a:p>
        </p:txBody>
      </p:sp>
      <p:sp>
        <p:nvSpPr>
          <p:cNvPr id="87043" name="Content Placeholder 2"/>
          <p:cNvSpPr>
            <a:spLocks noGrp="1"/>
          </p:cNvSpPr>
          <p:nvPr>
            <p:ph idx="1"/>
          </p:nvPr>
        </p:nvSpPr>
        <p:spPr>
          <a:xfrm>
            <a:off x="1136650" y="2085975"/>
            <a:ext cx="7353300" cy="4162425"/>
          </a:xfrm>
        </p:spPr>
        <p:txBody>
          <a:bodyPr/>
          <a:lstStyle/>
          <a:p>
            <a:pPr marL="457200" indent="-457200" eaLnBrk="1" hangingPunct="1">
              <a:spcAft>
                <a:spcPts val="1200"/>
              </a:spcAft>
              <a:buFont typeface="Arial" charset="0"/>
              <a:buAutoNum type="arabicPeriod"/>
            </a:pPr>
            <a:r>
              <a:rPr lang="en-US" sz="1800">
                <a:latin typeface="Calibri" charset="0"/>
              </a:rPr>
              <a:t>Take your temperature on the Feeling Thermometer. If you are at an extreme (or off the Mat), consider getting support to Energy Shift (pp. 31–33) or play the </a:t>
            </a:r>
            <a:r>
              <a:rPr lang="en-US" sz="1800" b="1">
                <a:solidFill>
                  <a:srgbClr val="000000"/>
                </a:solidFill>
                <a:latin typeface="Calibri" charset="0"/>
              </a:rPr>
              <a:t>D.E.F.U.S.E.</a:t>
            </a:r>
            <a:r>
              <a:rPr lang="en-US" sz="1800" b="1">
                <a:solidFill>
                  <a:srgbClr val="FF0000"/>
                </a:solidFill>
                <a:latin typeface="Calibri" charset="0"/>
              </a:rPr>
              <a:t> </a:t>
            </a:r>
            <a:r>
              <a:rPr lang="en-US" sz="1800" b="1">
                <a:latin typeface="Calibri" charset="0"/>
              </a:rPr>
              <a:t>Anger</a:t>
            </a:r>
            <a:r>
              <a:rPr lang="en-US" sz="1800">
                <a:latin typeface="Calibri" charset="0"/>
              </a:rPr>
              <a:t> Game (p. 23).</a:t>
            </a:r>
          </a:p>
          <a:p>
            <a:pPr marL="457200" indent="-457200" eaLnBrk="1" hangingPunct="1">
              <a:spcAft>
                <a:spcPts val="1200"/>
              </a:spcAft>
              <a:buFont typeface="Arial" charset="0"/>
              <a:buAutoNum type="arabicPeriod"/>
            </a:pPr>
            <a:r>
              <a:rPr lang="en-US" sz="1800">
                <a:latin typeface="Calibri" charset="0"/>
              </a:rPr>
              <a:t>Select the Choice Card </a:t>
            </a:r>
            <a:r>
              <a:rPr lang="en-US" sz="1800" b="1" i="1">
                <a:latin typeface="Calibri" charset="0"/>
              </a:rPr>
              <a:t>Listen for </a:t>
            </a:r>
            <a:r>
              <a:rPr lang="en-US" sz="1800" b="1" i="1" u="sng">
                <a:latin typeface="Calibri" charset="0"/>
              </a:rPr>
              <a:t>MY</a:t>
            </a:r>
            <a:r>
              <a:rPr lang="en-US" sz="1800" b="1" i="1">
                <a:latin typeface="Calibri" charset="0"/>
              </a:rPr>
              <a:t> Feelings &amp; Needs</a:t>
            </a:r>
            <a:r>
              <a:rPr lang="en-US" sz="1800" i="1">
                <a:latin typeface="Calibri" charset="0"/>
              </a:rPr>
              <a:t>.</a:t>
            </a:r>
            <a:endParaRPr lang="en-US" sz="1800" b="1" i="1">
              <a:latin typeface="Calibri" charset="0"/>
            </a:endParaRPr>
          </a:p>
          <a:p>
            <a:pPr marL="457200" indent="-457200" eaLnBrk="1" hangingPunct="1">
              <a:spcAft>
                <a:spcPts val="1200"/>
              </a:spcAft>
              <a:buFont typeface="Arial" charset="0"/>
              <a:buNone/>
            </a:pPr>
            <a:r>
              <a:rPr lang="en-US" sz="1800">
                <a:latin typeface="Calibri" charset="0"/>
              </a:rPr>
              <a:t>3.      Sort through the Feeling Card Deck and place the Feeling Cards that 	match your feelings on the corresponding red </a:t>
            </a:r>
            <a:r>
              <a:rPr lang="en-US" sz="1800" i="1">
                <a:latin typeface="Calibri" charset="0"/>
              </a:rPr>
              <a:t>Feelings area of the Mat</a:t>
            </a:r>
            <a:r>
              <a:rPr lang="en-US" sz="1800">
                <a:latin typeface="Calibri" charset="0"/>
              </a:rPr>
              <a:t>. Sort through the Need Card Deck and place the Need Cards that 	identify what matters to you </a:t>
            </a:r>
            <a:br>
              <a:rPr lang="en-US" sz="1800">
                <a:latin typeface="Calibri" charset="0"/>
              </a:rPr>
            </a:br>
            <a:r>
              <a:rPr lang="en-US" sz="1800">
                <a:latin typeface="Calibri" charset="0"/>
              </a:rPr>
              <a:t>on the corresponding gold </a:t>
            </a:r>
            <a:br>
              <a:rPr lang="en-US" sz="1800">
                <a:latin typeface="Calibri" charset="0"/>
              </a:rPr>
            </a:br>
            <a:r>
              <a:rPr lang="en-US" sz="1800" i="1">
                <a:latin typeface="Calibri" charset="0"/>
              </a:rPr>
              <a:t>Needs area of the Mat</a:t>
            </a:r>
            <a:r>
              <a:rPr lang="en-US" sz="1800">
                <a:latin typeface="Calibri" charset="0"/>
              </a:rPr>
              <a:t>.</a:t>
            </a:r>
          </a:p>
        </p:txBody>
      </p:sp>
      <p:sp>
        <p:nvSpPr>
          <p:cNvPr id="87044" name="Slide Number Placeholder 1"/>
          <p:cNvSpPr>
            <a:spLocks noGrp="1"/>
          </p:cNvSpPr>
          <p:nvPr>
            <p:ph type="sldNum" sz="quarter" idx="12"/>
          </p:nvPr>
        </p:nvSpPr>
        <p:spPr bwMode="auto">
          <a:xfrm>
            <a:off x="6553200" y="6211888"/>
            <a:ext cx="21336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7D704D83-8CC3-DF40-94E8-C45C048CE598}" type="slidenum">
              <a:rPr lang="en-US" sz="1200">
                <a:solidFill>
                  <a:srgbClr val="898989"/>
                </a:solidFill>
                <a:latin typeface="Calibri" charset="0"/>
              </a:rPr>
              <a:pPr eaLnBrk="1" hangingPunct="1"/>
              <a:t>54</a:t>
            </a:fld>
            <a:endParaRPr lang="en-US" sz="1200">
              <a:solidFill>
                <a:srgbClr val="898989"/>
              </a:solidFill>
              <a:latin typeface="Calibri" charset="0"/>
            </a:endParaRPr>
          </a:p>
        </p:txBody>
      </p:sp>
      <p:pic>
        <p:nvPicPr>
          <p:cNvPr id="87045" name="Picture 6" descr="Logo Graphic Alo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5763" y="215900"/>
            <a:ext cx="1441450" cy="1447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9" name="Content Placeholder 3" descr="Father.jpg"/>
          <p:cNvPicPr>
            <a:picLocks noChangeAspect="1"/>
          </p:cNvPicPr>
          <p:nvPr/>
        </p:nvPicPr>
        <p:blipFill>
          <a:blip r:embed="rId4" cstate="email">
            <a:extLst>
              <a:ext uri="{28A0092B-C50C-407E-A947-70E740481C1C}">
                <a14:useLocalDpi xmlns:a14="http://schemas.microsoft.com/office/drawing/2010/main"/>
              </a:ext>
            </a:extLst>
          </a:blip>
          <a:srcRect/>
          <a:stretch>
            <a:fillRect/>
          </a:stretch>
        </p:blipFill>
        <p:spPr>
          <a:xfrm>
            <a:off x="4489450" y="4497388"/>
            <a:ext cx="2857500" cy="1790700"/>
          </a:xfrm>
          <a:prstGeom prst="rect">
            <a:avLst/>
          </a:prstGeom>
          <a:effectLst>
            <a:outerShdw blurRad="50800" dist="38100" dir="2700000">
              <a:srgbClr val="000000">
                <a:alpha val="43000"/>
              </a:srgbClr>
            </a:outerShdw>
          </a:effectLst>
        </p:spPr>
      </p:pic>
      <p:sp>
        <p:nvSpPr>
          <p:cNvPr id="87047" name="TextBox 1"/>
          <p:cNvSpPr txBox="1">
            <a:spLocks noChangeArrowheads="1"/>
          </p:cNvSpPr>
          <p:nvPr/>
        </p:nvSpPr>
        <p:spPr bwMode="auto">
          <a:xfrm>
            <a:off x="3736975" y="1719263"/>
            <a:ext cx="1733550" cy="3667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i="1"/>
              <a:t>(for one player)</a:t>
            </a:r>
            <a:endParaRPr lang="en-US" sz="180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2330450" y="488950"/>
            <a:ext cx="5349875" cy="661988"/>
          </a:xfrm>
          <a:prstGeom prst="roundRect">
            <a:avLst/>
          </a:prstGeom>
          <a:solidFill>
            <a:schemeClr val="bg2">
              <a:lumMod val="75000"/>
            </a:scheme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1800"/>
          </a:p>
        </p:txBody>
      </p:sp>
      <p:sp>
        <p:nvSpPr>
          <p:cNvPr id="89090" name="Title 1"/>
          <p:cNvSpPr>
            <a:spLocks noGrp="1"/>
          </p:cNvSpPr>
          <p:nvPr>
            <p:ph type="title"/>
          </p:nvPr>
        </p:nvSpPr>
        <p:spPr>
          <a:xfrm>
            <a:off x="1901825" y="673100"/>
            <a:ext cx="6061075" cy="552450"/>
          </a:xfrm>
        </p:spPr>
        <p:txBody>
          <a:bodyPr/>
          <a:lstStyle/>
          <a:p>
            <a:pPr eaLnBrk="1" hangingPunct="1"/>
            <a:r>
              <a:rPr lang="en-US" sz="3200" b="1" i="1">
                <a:latin typeface="Calibri" charset="0"/>
              </a:rPr>
              <a:t>Game 2:</a:t>
            </a:r>
            <a:r>
              <a:rPr lang="en-US" sz="3200" i="1">
                <a:latin typeface="Calibri" charset="0"/>
              </a:rPr>
              <a:t> Empathy for Others</a:t>
            </a:r>
            <a:br>
              <a:rPr lang="en-US" sz="3200" i="1">
                <a:latin typeface="Calibri" charset="0"/>
              </a:rPr>
            </a:br>
            <a:endParaRPr lang="en-US" sz="2000">
              <a:latin typeface="Calibri" charset="0"/>
            </a:endParaRPr>
          </a:p>
        </p:txBody>
      </p:sp>
      <p:sp>
        <p:nvSpPr>
          <p:cNvPr id="89091" name="Content Placeholder 2"/>
          <p:cNvSpPr>
            <a:spLocks noGrp="1"/>
          </p:cNvSpPr>
          <p:nvPr>
            <p:ph idx="1"/>
          </p:nvPr>
        </p:nvSpPr>
        <p:spPr>
          <a:xfrm>
            <a:off x="911225" y="1778000"/>
            <a:ext cx="7531100" cy="4699000"/>
          </a:xfrm>
        </p:spPr>
        <p:txBody>
          <a:bodyPr/>
          <a:lstStyle/>
          <a:p>
            <a:pPr marL="0" indent="0" algn="ctr" eaLnBrk="1" hangingPunct="1">
              <a:buFont typeface="Arial" charset="0"/>
              <a:buNone/>
            </a:pPr>
            <a:r>
              <a:rPr lang="en-US" sz="2000">
                <a:latin typeface="Calibri" charset="0"/>
              </a:rPr>
              <a:t>When you</a:t>
            </a:r>
            <a:r>
              <a:rPr lang="ja-JP" altLang="en-US" sz="2000">
                <a:latin typeface="Calibri" charset="0"/>
              </a:rPr>
              <a:t>’</a:t>
            </a:r>
            <a:r>
              <a:rPr lang="en-US" altLang="ja-JP" sz="2000">
                <a:latin typeface="Calibri" charset="0"/>
              </a:rPr>
              <a:t>re curious and genuinely want to know how someone else </a:t>
            </a:r>
            <a:br>
              <a:rPr lang="en-US" altLang="ja-JP" sz="2000">
                <a:latin typeface="Calibri" charset="0"/>
              </a:rPr>
            </a:br>
            <a:r>
              <a:rPr lang="en-US" altLang="ja-JP" sz="2000">
                <a:latin typeface="Calibri" charset="0"/>
              </a:rPr>
              <a:t>is feeling and what they</a:t>
            </a:r>
            <a:r>
              <a:rPr lang="ja-JP" altLang="en-US" sz="2000">
                <a:latin typeface="Calibri" charset="0"/>
              </a:rPr>
              <a:t>’</a:t>
            </a:r>
            <a:r>
              <a:rPr lang="en-US" altLang="ja-JP" sz="2000">
                <a:latin typeface="Calibri" charset="0"/>
              </a:rPr>
              <a:t>re needing, select the Choice Card </a:t>
            </a:r>
            <a:br>
              <a:rPr lang="en-US" altLang="ja-JP" sz="2000">
                <a:latin typeface="Calibri" charset="0"/>
              </a:rPr>
            </a:br>
            <a:r>
              <a:rPr lang="en-US" altLang="ja-JP" sz="2000" b="1" i="1">
                <a:latin typeface="Calibri" charset="0"/>
              </a:rPr>
              <a:t>Listen for </a:t>
            </a:r>
            <a:r>
              <a:rPr lang="en-US" altLang="ja-JP" sz="2000" b="1" i="1" u="sng">
                <a:latin typeface="Calibri" charset="0"/>
              </a:rPr>
              <a:t>YOUR</a:t>
            </a:r>
            <a:r>
              <a:rPr lang="en-US" altLang="ja-JP" sz="2000" b="1" i="1">
                <a:latin typeface="Calibri" charset="0"/>
              </a:rPr>
              <a:t> Feelings &amp; Needs</a:t>
            </a:r>
          </a:p>
          <a:p>
            <a:pPr marL="0" indent="0" eaLnBrk="1" hangingPunct="1">
              <a:buFont typeface="Arial" charset="0"/>
              <a:buNone/>
            </a:pPr>
            <a:r>
              <a:rPr lang="en-US" sz="2200" b="1">
                <a:latin typeface="Calibri" charset="0"/>
              </a:rPr>
              <a:t>• By Yourself:</a:t>
            </a:r>
            <a:r>
              <a:rPr lang="en-US" sz="2400" b="1">
                <a:latin typeface="Calibri" charset="0"/>
              </a:rPr>
              <a:t> </a:t>
            </a:r>
            <a:r>
              <a:rPr lang="en-US" sz="2000">
                <a:latin typeface="Calibri" charset="0"/>
              </a:rPr>
              <a:t>Use a Mat and Card Deck to imagine into what</a:t>
            </a:r>
            <a:r>
              <a:rPr lang="ja-JP" altLang="en-US" sz="2000">
                <a:latin typeface="Calibri" charset="0"/>
              </a:rPr>
              <a:t>’</a:t>
            </a:r>
            <a:r>
              <a:rPr lang="en-US" altLang="ja-JP" sz="2000">
                <a:latin typeface="Calibri" charset="0"/>
              </a:rPr>
              <a:t>s going on in another person. Lay down cards that you imagine describe the feelings and needs of that person.  </a:t>
            </a:r>
            <a:endParaRPr lang="en-US" altLang="ja-JP" sz="2400">
              <a:latin typeface="Calibri" charset="0"/>
            </a:endParaRPr>
          </a:p>
          <a:p>
            <a:pPr marL="0" indent="0" eaLnBrk="1" hangingPunct="1">
              <a:buFont typeface="Arial" charset="0"/>
              <a:buNone/>
            </a:pPr>
            <a:r>
              <a:rPr lang="en-US" sz="2200" b="1">
                <a:latin typeface="Calibri" charset="0"/>
              </a:rPr>
              <a:t>• With Another Person:</a:t>
            </a:r>
            <a:endParaRPr lang="en-US" sz="2400" b="1">
              <a:latin typeface="Calibri" charset="0"/>
            </a:endParaRPr>
          </a:p>
          <a:p>
            <a:pPr marL="0" indent="0" eaLnBrk="1" hangingPunct="1">
              <a:spcAft>
                <a:spcPts val="600"/>
              </a:spcAft>
              <a:buFont typeface="Arial" charset="0"/>
              <a:buNone/>
            </a:pPr>
            <a:r>
              <a:rPr lang="en-US" sz="2000">
                <a:latin typeface="Calibri" charset="0"/>
              </a:rPr>
              <a:t>	(A) The other person puts Feeling and Need Cards on their Mat.           	You read what their cards say—silently or aloud.</a:t>
            </a:r>
          </a:p>
          <a:p>
            <a:pPr marL="0" indent="0" eaLnBrk="1" hangingPunct="1">
              <a:spcAft>
                <a:spcPts val="600"/>
              </a:spcAft>
              <a:buFont typeface="Arial" charset="0"/>
              <a:buNone/>
            </a:pPr>
            <a:r>
              <a:rPr lang="en-US" sz="2000">
                <a:latin typeface="Calibri" charset="0"/>
              </a:rPr>
              <a:t>Or:  (B) The other person places </a:t>
            </a:r>
            <a:r>
              <a:rPr lang="en-US" sz="2000" b="1">
                <a:latin typeface="Calibri" charset="0"/>
              </a:rPr>
              <a:t>Feeling</a:t>
            </a:r>
            <a:r>
              <a:rPr lang="en-US" sz="2000">
                <a:latin typeface="Calibri" charset="0"/>
              </a:rPr>
              <a:t> </a:t>
            </a:r>
            <a:r>
              <a:rPr lang="en-US" sz="2000" b="1">
                <a:latin typeface="Calibri" charset="0"/>
              </a:rPr>
              <a:t>Cards</a:t>
            </a:r>
            <a:r>
              <a:rPr lang="en-US" sz="2000">
                <a:latin typeface="Calibri" charset="0"/>
              </a:rPr>
              <a:t> on their Mat. You guess their </a:t>
            </a:r>
            <a:r>
              <a:rPr lang="en-US" altLang="ja-JP" sz="2000">
                <a:latin typeface="Calibri" charset="0"/>
              </a:rPr>
              <a:t>needs by laying down </a:t>
            </a:r>
            <a:r>
              <a:rPr lang="en-US" altLang="ja-JP" sz="2000" b="1">
                <a:latin typeface="Calibri" charset="0"/>
              </a:rPr>
              <a:t>Need</a:t>
            </a:r>
            <a:r>
              <a:rPr lang="en-US" altLang="ja-JP" sz="2000">
                <a:latin typeface="Calibri" charset="0"/>
              </a:rPr>
              <a:t> </a:t>
            </a:r>
            <a:r>
              <a:rPr lang="en-US" altLang="ja-JP" sz="2000" b="1">
                <a:latin typeface="Calibri" charset="0"/>
              </a:rPr>
              <a:t>Cards</a:t>
            </a:r>
            <a:r>
              <a:rPr lang="en-US" altLang="ja-JP" sz="2000">
                <a:latin typeface="Calibri" charset="0"/>
              </a:rPr>
              <a:t> on their Mat. Then ask:</a:t>
            </a:r>
          </a:p>
          <a:p>
            <a:pPr marL="0" indent="0" eaLnBrk="1" hangingPunct="1">
              <a:spcAft>
                <a:spcPts val="600"/>
              </a:spcAft>
              <a:buFont typeface="Arial" charset="0"/>
              <a:buNone/>
            </a:pPr>
            <a:r>
              <a:rPr lang="en-US" sz="2000" i="1">
                <a:latin typeface="Calibri" charset="0"/>
              </a:rPr>
              <a:t>               </a:t>
            </a:r>
            <a:r>
              <a:rPr lang="en-US" sz="1600" i="1">
                <a:latin typeface="Calibri" charset="0"/>
              </a:rPr>
              <a:t>(Are you feeling ____________ because you need _______________?)                                                         </a:t>
            </a:r>
          </a:p>
        </p:txBody>
      </p:sp>
      <p:sp>
        <p:nvSpPr>
          <p:cNvPr id="89092" name="Slide Number Placeholder 1"/>
          <p:cNvSpPr>
            <a:spLocks noGrp="1"/>
          </p:cNvSpPr>
          <p:nvPr>
            <p:ph type="sldNum" sz="quarter" idx="12"/>
          </p:nvPr>
        </p:nvSpPr>
        <p:spPr bwMode="auto">
          <a:xfrm>
            <a:off x="6553200" y="6200775"/>
            <a:ext cx="21336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335C1B7D-722B-804E-9275-7BF8A9386D13}" type="slidenum">
              <a:rPr lang="en-US" sz="1200">
                <a:solidFill>
                  <a:srgbClr val="898989"/>
                </a:solidFill>
                <a:latin typeface="Calibri" charset="0"/>
              </a:rPr>
              <a:pPr eaLnBrk="1" hangingPunct="1"/>
              <a:t>55</a:t>
            </a:fld>
            <a:endParaRPr lang="en-US" sz="1200">
              <a:solidFill>
                <a:srgbClr val="898989"/>
              </a:solidFill>
              <a:latin typeface="Calibri" charset="0"/>
            </a:endParaRPr>
          </a:p>
        </p:txBody>
      </p:sp>
      <p:pic>
        <p:nvPicPr>
          <p:cNvPr id="89093" name="Picture 6" descr="Logo Graphic Alo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5763" y="215900"/>
            <a:ext cx="1441450" cy="1447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89094" name="TextBox 1"/>
          <p:cNvSpPr txBox="1">
            <a:spLocks noChangeArrowheads="1"/>
          </p:cNvSpPr>
          <p:nvPr/>
        </p:nvSpPr>
        <p:spPr bwMode="auto">
          <a:xfrm>
            <a:off x="3868738" y="1181100"/>
            <a:ext cx="2535237" cy="366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i="1"/>
              <a:t>(for one or two players)</a:t>
            </a:r>
            <a:endParaRPr lang="en-US" sz="180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p:cNvSpPr/>
          <p:nvPr/>
        </p:nvSpPr>
        <p:spPr>
          <a:xfrm>
            <a:off x="1800225" y="773113"/>
            <a:ext cx="6118225" cy="661987"/>
          </a:xfrm>
          <a:prstGeom prst="roundRect">
            <a:avLst/>
          </a:prstGeom>
          <a:solidFill>
            <a:schemeClr val="bg2">
              <a:lumMod val="75000"/>
            </a:scheme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1800"/>
          </a:p>
        </p:txBody>
      </p:sp>
      <p:sp>
        <p:nvSpPr>
          <p:cNvPr id="91138" name="Content Placeholder 4"/>
          <p:cNvSpPr>
            <a:spLocks noGrp="1"/>
          </p:cNvSpPr>
          <p:nvPr>
            <p:ph idx="1"/>
          </p:nvPr>
        </p:nvSpPr>
        <p:spPr>
          <a:xfrm>
            <a:off x="847725" y="1846263"/>
            <a:ext cx="7908925" cy="4541837"/>
          </a:xfrm>
        </p:spPr>
        <p:txBody>
          <a:bodyPr/>
          <a:lstStyle/>
          <a:p>
            <a:pPr marL="0" indent="0" eaLnBrk="1" hangingPunct="1">
              <a:lnSpc>
                <a:spcPct val="90000"/>
              </a:lnSpc>
              <a:buFont typeface="Arial" charset="0"/>
              <a:buNone/>
            </a:pPr>
            <a:r>
              <a:rPr lang="en-US" sz="1600" b="1">
                <a:latin typeface="Calibri" charset="0"/>
              </a:rPr>
              <a:t>Preconditions for a Connecting Conversation:</a:t>
            </a:r>
            <a:endParaRPr lang="en-US" sz="1600">
              <a:latin typeface="Calibri" charset="0"/>
            </a:endParaRPr>
          </a:p>
          <a:p>
            <a:pPr marL="0" indent="0" eaLnBrk="1" hangingPunct="1">
              <a:lnSpc>
                <a:spcPct val="90000"/>
              </a:lnSpc>
              <a:buFont typeface="Arial" charset="0"/>
              <a:buNone/>
            </a:pPr>
            <a:r>
              <a:rPr lang="en-US" sz="1600">
                <a:latin typeface="Calibri" charset="0"/>
              </a:rPr>
              <a:t>If two people want to have a conversation, but one or both of them are angry or unable to listen, they will benefit from first getting empathy (from self or other, see Game 2) or playing the </a:t>
            </a:r>
            <a:r>
              <a:rPr lang="en-US" sz="1600" b="1">
                <a:solidFill>
                  <a:srgbClr val="000000"/>
                </a:solidFill>
                <a:latin typeface="Calibri" charset="0"/>
              </a:rPr>
              <a:t>D.E.F.U.S.E.</a:t>
            </a:r>
            <a:r>
              <a:rPr lang="en-US" sz="1600" b="1">
                <a:solidFill>
                  <a:srgbClr val="FF0000"/>
                </a:solidFill>
                <a:latin typeface="Calibri" charset="0"/>
              </a:rPr>
              <a:t> </a:t>
            </a:r>
            <a:r>
              <a:rPr lang="en-US" sz="1600" b="1">
                <a:latin typeface="Calibri" charset="0"/>
              </a:rPr>
              <a:t>Anger</a:t>
            </a:r>
            <a:r>
              <a:rPr lang="en-US" sz="1600">
                <a:latin typeface="Calibri" charset="0"/>
              </a:rPr>
              <a:t> Game (p. 23).</a:t>
            </a:r>
            <a:endParaRPr lang="en-US" sz="2000">
              <a:latin typeface="Calibri" charset="0"/>
            </a:endParaRPr>
          </a:p>
          <a:p>
            <a:pPr marL="0" indent="0" eaLnBrk="1" hangingPunct="1">
              <a:lnSpc>
                <a:spcPct val="90000"/>
              </a:lnSpc>
              <a:buFont typeface="Arial" charset="0"/>
              <a:buNone/>
            </a:pPr>
            <a:endParaRPr lang="en-US" sz="600">
              <a:latin typeface="Calibri" charset="0"/>
            </a:endParaRPr>
          </a:p>
          <a:p>
            <a:pPr marL="0" indent="0" eaLnBrk="1" hangingPunct="1">
              <a:lnSpc>
                <a:spcPct val="90000"/>
              </a:lnSpc>
              <a:buFont typeface="Arial" charset="0"/>
              <a:buNone/>
            </a:pPr>
            <a:r>
              <a:rPr lang="en-US" sz="2000">
                <a:latin typeface="Calibri" charset="0"/>
              </a:rPr>
              <a:t>   1. Two people agree to address a particular situation. They sit at a table, </a:t>
            </a:r>
          </a:p>
          <a:p>
            <a:pPr marL="0" indent="0" eaLnBrk="1" hangingPunct="1">
              <a:lnSpc>
                <a:spcPct val="90000"/>
              </a:lnSpc>
              <a:spcAft>
                <a:spcPts val="600"/>
              </a:spcAft>
              <a:buFont typeface="Arial" charset="0"/>
              <a:buNone/>
            </a:pPr>
            <a:r>
              <a:rPr lang="en-US" sz="2000">
                <a:latin typeface="Calibri" charset="0"/>
              </a:rPr>
              <a:t>       facing each other, with IOS Mats and Card Decks in front of them.</a:t>
            </a:r>
          </a:p>
          <a:p>
            <a:pPr marL="0" indent="0" algn="ctr" eaLnBrk="1" hangingPunct="1">
              <a:lnSpc>
                <a:spcPct val="90000"/>
              </a:lnSpc>
              <a:buFont typeface="Arial" charset="0"/>
              <a:buNone/>
            </a:pPr>
            <a:endParaRPr lang="en-US" sz="2000">
              <a:latin typeface="Calibri" charset="0"/>
            </a:endParaRPr>
          </a:p>
          <a:p>
            <a:pPr marL="0" indent="0" algn="ctr" eaLnBrk="1" hangingPunct="1">
              <a:lnSpc>
                <a:spcPct val="90000"/>
              </a:lnSpc>
              <a:buFont typeface="Arial" charset="0"/>
              <a:buNone/>
            </a:pPr>
            <a:endParaRPr lang="en-US" sz="2000">
              <a:latin typeface="Calibri" charset="0"/>
            </a:endParaRPr>
          </a:p>
          <a:p>
            <a:pPr marL="0" indent="0" algn="ctr" eaLnBrk="1" hangingPunct="1">
              <a:lnSpc>
                <a:spcPct val="90000"/>
              </a:lnSpc>
              <a:buFont typeface="Arial" charset="0"/>
              <a:buNone/>
            </a:pPr>
            <a:endParaRPr lang="en-US" sz="2000">
              <a:latin typeface="Calibri" charset="0"/>
            </a:endParaRPr>
          </a:p>
          <a:p>
            <a:pPr marL="0" indent="0" algn="ctr" eaLnBrk="1" hangingPunct="1">
              <a:lnSpc>
                <a:spcPct val="90000"/>
              </a:lnSpc>
              <a:buFont typeface="Arial" charset="0"/>
              <a:buNone/>
            </a:pPr>
            <a:endParaRPr lang="en-US" sz="2000">
              <a:latin typeface="Calibri" charset="0"/>
            </a:endParaRPr>
          </a:p>
          <a:p>
            <a:pPr marL="0" indent="0" algn="ctr" eaLnBrk="1" hangingPunct="1">
              <a:lnSpc>
                <a:spcPct val="90000"/>
              </a:lnSpc>
              <a:buFont typeface="Arial" charset="0"/>
              <a:buNone/>
            </a:pPr>
            <a:endParaRPr lang="en-US" sz="2000">
              <a:latin typeface="Calibri" charset="0"/>
            </a:endParaRPr>
          </a:p>
          <a:p>
            <a:pPr marL="0" indent="0" algn="ctr" eaLnBrk="1" hangingPunct="1">
              <a:lnSpc>
                <a:spcPct val="90000"/>
              </a:lnSpc>
              <a:buFont typeface="Arial" charset="0"/>
              <a:buNone/>
            </a:pPr>
            <a:endParaRPr lang="en-US" sz="2000">
              <a:latin typeface="Calibri" charset="0"/>
            </a:endParaRPr>
          </a:p>
          <a:p>
            <a:pPr marL="0" indent="0" algn="ctr" eaLnBrk="1" hangingPunct="1">
              <a:lnSpc>
                <a:spcPct val="90000"/>
              </a:lnSpc>
              <a:spcAft>
                <a:spcPts val="600"/>
              </a:spcAft>
              <a:buFont typeface="Arial" charset="0"/>
              <a:buNone/>
            </a:pPr>
            <a:endParaRPr lang="en-US" sz="600">
              <a:latin typeface="Calibri" charset="0"/>
            </a:endParaRPr>
          </a:p>
          <a:p>
            <a:pPr marL="0" indent="0" algn="ctr" eaLnBrk="1" hangingPunct="1">
              <a:lnSpc>
                <a:spcPct val="90000"/>
              </a:lnSpc>
              <a:spcAft>
                <a:spcPts val="600"/>
              </a:spcAft>
              <a:buFont typeface="Arial" charset="0"/>
              <a:buNone/>
            </a:pPr>
            <a:r>
              <a:rPr lang="en-US" sz="2000">
                <a:latin typeface="Calibri" charset="0"/>
              </a:rPr>
              <a:t>2.  Each person places their own Feeling and Need Cards on their Mat</a:t>
            </a:r>
            <a:br>
              <a:rPr lang="en-US" sz="2000">
                <a:latin typeface="Calibri" charset="0"/>
              </a:rPr>
            </a:br>
            <a:r>
              <a:rPr lang="en-US" sz="2000">
                <a:latin typeface="Calibri" charset="0"/>
              </a:rPr>
              <a:t>(self-empathy).</a:t>
            </a:r>
          </a:p>
          <a:p>
            <a:pPr marL="0" indent="0" algn="ctr" eaLnBrk="1" hangingPunct="1">
              <a:lnSpc>
                <a:spcPct val="90000"/>
              </a:lnSpc>
              <a:buFont typeface="Arial" charset="0"/>
              <a:buNone/>
            </a:pPr>
            <a:endParaRPr lang="en-US" sz="1900">
              <a:latin typeface="Calibri" charset="0"/>
            </a:endParaRPr>
          </a:p>
        </p:txBody>
      </p:sp>
      <p:sp>
        <p:nvSpPr>
          <p:cNvPr id="8" name="Title 2"/>
          <p:cNvSpPr>
            <a:spLocks noGrp="1"/>
          </p:cNvSpPr>
          <p:nvPr>
            <p:ph type="title"/>
          </p:nvPr>
        </p:nvSpPr>
        <p:spPr>
          <a:xfrm>
            <a:off x="1800225" y="812800"/>
            <a:ext cx="6118225" cy="785813"/>
          </a:xfrm>
        </p:spPr>
        <p:txBody>
          <a:bodyPr>
            <a:normAutofit fontScale="90000"/>
          </a:bodyPr>
          <a:lstStyle/>
          <a:p>
            <a:pPr algn="l" eaLnBrk="1" hangingPunct="1">
              <a:defRPr/>
            </a:pPr>
            <a:r>
              <a:rPr lang="en-US" sz="3200" b="1" i="1">
                <a:latin typeface="Calibri" charset="0"/>
              </a:rPr>
              <a:t>Game 3:</a:t>
            </a:r>
            <a:r>
              <a:rPr lang="en-US" sz="3200" i="1">
                <a:latin typeface="Calibri" charset="0"/>
              </a:rPr>
              <a:t> Connecting Conversations</a:t>
            </a:r>
            <a:br>
              <a:rPr lang="en-US" sz="3200" i="1">
                <a:latin typeface="Calibri" charset="0"/>
              </a:rPr>
            </a:br>
            <a:endParaRPr lang="en-US" sz="1800">
              <a:latin typeface="Calibri" charset="0"/>
            </a:endParaRPr>
          </a:p>
        </p:txBody>
      </p:sp>
      <p:sp>
        <p:nvSpPr>
          <p:cNvPr id="91140" name="Slide Number Placeholder 1"/>
          <p:cNvSpPr>
            <a:spLocks noGrp="1"/>
          </p:cNvSpPr>
          <p:nvPr>
            <p:ph type="sldNum" sz="quarter" idx="12"/>
          </p:nvPr>
        </p:nvSpPr>
        <p:spPr bwMode="auto">
          <a:xfrm>
            <a:off x="6553200" y="6200775"/>
            <a:ext cx="21336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B84CC680-4203-2C4C-9FBF-C56707555D98}" type="slidenum">
              <a:rPr lang="en-US" sz="1200">
                <a:solidFill>
                  <a:srgbClr val="898989"/>
                </a:solidFill>
                <a:latin typeface="Calibri" charset="0"/>
              </a:rPr>
              <a:pPr eaLnBrk="1" hangingPunct="1"/>
              <a:t>56</a:t>
            </a:fld>
            <a:endParaRPr lang="en-US" sz="1200">
              <a:solidFill>
                <a:srgbClr val="898989"/>
              </a:solidFill>
              <a:latin typeface="Calibri" charset="0"/>
            </a:endParaRPr>
          </a:p>
        </p:txBody>
      </p:sp>
      <p:pic>
        <p:nvPicPr>
          <p:cNvPr id="91141" name="Picture 6" descr="Logo Graphic Alo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763" y="215900"/>
            <a:ext cx="1441450" cy="1447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9" name="Content Placeholder 3" descr="Mother-Daughter.jp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a:xfrm>
            <a:off x="2728913" y="3668713"/>
            <a:ext cx="3695700" cy="2141537"/>
          </a:xfrm>
          <a:prstGeom prst="rect">
            <a:avLst/>
          </a:prstGeom>
          <a:effectLst>
            <a:outerShdw blurRad="50800" dist="38100" dir="2700000">
              <a:srgbClr val="000000">
                <a:alpha val="43000"/>
              </a:srgbClr>
            </a:outerShdw>
          </a:effectLst>
        </p:spPr>
      </p:pic>
      <p:sp>
        <p:nvSpPr>
          <p:cNvPr id="91143" name="TextBox 1"/>
          <p:cNvSpPr txBox="1">
            <a:spLocks noChangeArrowheads="1"/>
          </p:cNvSpPr>
          <p:nvPr/>
        </p:nvSpPr>
        <p:spPr bwMode="auto">
          <a:xfrm>
            <a:off x="3241675" y="1479550"/>
            <a:ext cx="1822450" cy="366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i="1"/>
              <a:t>(for two players)</a:t>
            </a:r>
            <a:endParaRPr lang="en-US" sz="180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Content Placeholder 2"/>
          <p:cNvSpPr>
            <a:spLocks noGrp="1"/>
          </p:cNvSpPr>
          <p:nvPr>
            <p:ph idx="1"/>
          </p:nvPr>
        </p:nvSpPr>
        <p:spPr>
          <a:xfrm>
            <a:off x="612775" y="452438"/>
            <a:ext cx="8229600" cy="5830887"/>
          </a:xfrm>
        </p:spPr>
        <p:txBody>
          <a:bodyPr/>
          <a:lstStyle/>
          <a:p>
            <a:pPr marL="0" indent="0" eaLnBrk="1" hangingPunct="1">
              <a:spcAft>
                <a:spcPts val="600"/>
              </a:spcAft>
              <a:buFont typeface="Arial" charset="0"/>
              <a:buNone/>
            </a:pPr>
            <a:r>
              <a:rPr lang="en-US" sz="1800">
                <a:latin typeface="Calibri" charset="0"/>
              </a:rPr>
              <a:t>3. When both players are </a:t>
            </a:r>
            <a:r>
              <a:rPr lang="en-US" altLang="ja-JP" sz="1800">
                <a:latin typeface="Calibri" charset="0"/>
              </a:rPr>
              <a:t>ready for conversation, </a:t>
            </a:r>
            <a:r>
              <a:rPr lang="en-US" altLang="ja-JP" sz="1800" b="1">
                <a:solidFill>
                  <a:srgbClr val="800000"/>
                </a:solidFill>
                <a:latin typeface="Calibri" charset="0"/>
              </a:rPr>
              <a:t>players change places to look at the </a:t>
            </a:r>
            <a:br>
              <a:rPr lang="en-US" altLang="ja-JP" sz="1800" b="1">
                <a:solidFill>
                  <a:srgbClr val="800000"/>
                </a:solidFill>
                <a:latin typeface="Calibri" charset="0"/>
              </a:rPr>
            </a:br>
            <a:r>
              <a:rPr lang="en-US" altLang="ja-JP" sz="1800" b="1">
                <a:solidFill>
                  <a:srgbClr val="800000"/>
                </a:solidFill>
                <a:latin typeface="Calibri" charset="0"/>
              </a:rPr>
              <a:t>other person’s internal space</a:t>
            </a:r>
            <a:r>
              <a:rPr lang="en-US" altLang="ja-JP" sz="1800">
                <a:latin typeface="Calibri" charset="0"/>
              </a:rPr>
              <a:t>—represented by the Feeling and Need Cards on their Mat. </a:t>
            </a:r>
            <a:br>
              <a:rPr lang="en-US" altLang="ja-JP" sz="1800">
                <a:latin typeface="Calibri" charset="0"/>
              </a:rPr>
            </a:br>
            <a:endParaRPr lang="en-US" altLang="ja-JP" sz="1800">
              <a:latin typeface="Calibri" charset="0"/>
            </a:endParaRPr>
          </a:p>
          <a:p>
            <a:pPr marL="0" indent="0" eaLnBrk="1" hangingPunct="1">
              <a:spcAft>
                <a:spcPts val="600"/>
              </a:spcAft>
            </a:pPr>
            <a:endParaRPr lang="en-US" sz="2000">
              <a:latin typeface="Calibri" charset="0"/>
            </a:endParaRPr>
          </a:p>
          <a:p>
            <a:pPr marL="0" indent="0" eaLnBrk="1" hangingPunct="1">
              <a:spcAft>
                <a:spcPts val="600"/>
              </a:spcAft>
              <a:buFont typeface="Arial" charset="0"/>
              <a:buNone/>
            </a:pPr>
            <a:endParaRPr lang="en-US" sz="2000">
              <a:latin typeface="Calibri" charset="0"/>
            </a:endParaRPr>
          </a:p>
          <a:p>
            <a:pPr marL="0" indent="0" eaLnBrk="1" hangingPunct="1">
              <a:spcAft>
                <a:spcPts val="600"/>
              </a:spcAft>
              <a:buFont typeface="Arial" charset="0"/>
              <a:buNone/>
            </a:pPr>
            <a:br>
              <a:rPr lang="en-US" sz="2000">
                <a:latin typeface="Calibri" charset="0"/>
              </a:rPr>
            </a:br>
            <a:endParaRPr lang="en-US" sz="2000">
              <a:latin typeface="Calibri" charset="0"/>
            </a:endParaRPr>
          </a:p>
          <a:p>
            <a:pPr marL="0" indent="0" eaLnBrk="1" hangingPunct="1">
              <a:spcAft>
                <a:spcPts val="600"/>
              </a:spcAft>
              <a:buFont typeface="Arial" charset="0"/>
              <a:buNone/>
            </a:pPr>
            <a:endParaRPr lang="en-US" sz="2000">
              <a:latin typeface="Calibri" charset="0"/>
            </a:endParaRPr>
          </a:p>
          <a:p>
            <a:pPr marL="0" indent="0" eaLnBrk="1" hangingPunct="1">
              <a:spcAft>
                <a:spcPts val="600"/>
              </a:spcAft>
              <a:buFont typeface="Arial" charset="0"/>
              <a:buNone/>
            </a:pPr>
            <a:endParaRPr lang="en-US" sz="1800">
              <a:latin typeface="Calibri" charset="0"/>
            </a:endParaRPr>
          </a:p>
          <a:p>
            <a:pPr marL="0" indent="0" eaLnBrk="1" hangingPunct="1">
              <a:spcAft>
                <a:spcPts val="600"/>
              </a:spcAft>
              <a:buFont typeface="Arial" charset="0"/>
              <a:buNone/>
            </a:pPr>
            <a:r>
              <a:rPr lang="en-US" sz="1800">
                <a:latin typeface="Calibri" charset="0"/>
              </a:rPr>
              <a:t>4. Players take turns reading the Feelings and Needs of the other person aloud, and </a:t>
            </a:r>
            <a:br>
              <a:rPr lang="en-US" sz="1800">
                <a:latin typeface="Calibri" charset="0"/>
              </a:rPr>
            </a:br>
            <a:r>
              <a:rPr lang="en-US" sz="1800">
                <a:latin typeface="Calibri" charset="0"/>
              </a:rPr>
              <a:t>asking: Is this what what you wanted me to hear? Is there</a:t>
            </a:r>
            <a:r>
              <a:rPr lang="en-US" altLang="ja-JP" sz="1800">
                <a:latin typeface="Calibri" charset="0"/>
              </a:rPr>
              <a:t> anything else?</a:t>
            </a:r>
          </a:p>
          <a:p>
            <a:pPr marL="0" indent="0" eaLnBrk="1" hangingPunct="1">
              <a:spcAft>
                <a:spcPts val="600"/>
              </a:spcAft>
              <a:buFont typeface="Arial" charset="0"/>
              <a:buNone/>
            </a:pPr>
            <a:r>
              <a:rPr lang="en-US" sz="1800">
                <a:latin typeface="Calibri" charset="0"/>
              </a:rPr>
              <a:t>5. If a player has questions about any of the Need Cards, he or she asks for clarity.</a:t>
            </a:r>
          </a:p>
          <a:p>
            <a:pPr marL="0" indent="0" eaLnBrk="1" hangingPunct="1">
              <a:spcAft>
                <a:spcPts val="600"/>
              </a:spcAft>
              <a:buFont typeface="Arial" charset="0"/>
              <a:buNone/>
            </a:pPr>
            <a:r>
              <a:rPr lang="en-US" sz="1800">
                <a:latin typeface="Calibri" charset="0"/>
              </a:rPr>
              <a:t>6. When both players have been fully heard, they return to their places.</a:t>
            </a:r>
          </a:p>
          <a:p>
            <a:pPr marL="0" indent="0" eaLnBrk="1" hangingPunct="1">
              <a:spcAft>
                <a:spcPts val="600"/>
              </a:spcAft>
              <a:buFont typeface="Arial" charset="0"/>
              <a:buNone/>
            </a:pPr>
            <a:r>
              <a:rPr lang="en-US" sz="1800">
                <a:latin typeface="Calibri" charset="0"/>
              </a:rPr>
              <a:t>7. Players then make changes to the Cards on their Mats to reflect where they are now.</a:t>
            </a:r>
          </a:p>
          <a:p>
            <a:pPr marL="0" indent="0" eaLnBrk="1" hangingPunct="1">
              <a:spcAft>
                <a:spcPts val="600"/>
              </a:spcAft>
              <a:buFont typeface="Arial" charset="0"/>
              <a:buNone/>
            </a:pPr>
            <a:endParaRPr lang="en-US" sz="2000">
              <a:latin typeface="Calibri" charset="0"/>
            </a:endParaRPr>
          </a:p>
          <a:p>
            <a:pPr marL="0" indent="0" eaLnBrk="1" hangingPunct="1">
              <a:spcAft>
                <a:spcPts val="600"/>
              </a:spcAft>
              <a:buFont typeface="Arial" charset="0"/>
              <a:buNone/>
            </a:pPr>
            <a:endParaRPr lang="en-US" sz="2000">
              <a:latin typeface="Calibri" charset="0"/>
            </a:endParaRPr>
          </a:p>
          <a:p>
            <a:pPr marL="0" indent="0" eaLnBrk="1" hangingPunct="1">
              <a:spcAft>
                <a:spcPts val="600"/>
              </a:spcAft>
              <a:buFont typeface="Arial" charset="0"/>
              <a:buNone/>
            </a:pPr>
            <a:endParaRPr lang="en-US" sz="2000">
              <a:latin typeface="Calibri" charset="0"/>
            </a:endParaRPr>
          </a:p>
        </p:txBody>
      </p:sp>
      <p:pic>
        <p:nvPicPr>
          <p:cNvPr id="5" name="Content Placeholder 3" descr="DSC_8292.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543175" y="1417638"/>
            <a:ext cx="4387850" cy="2414587"/>
          </a:xfrm>
          <a:prstGeom prst="rect">
            <a:avLst/>
          </a:prstGeom>
          <a:noFill/>
          <a:ln>
            <a:noFill/>
          </a:ln>
          <a:effectLst>
            <a:outerShdw blurRad="63500" dist="38100" dir="2700000" rotWithShape="0">
              <a:srgbClr val="000000">
                <a:alpha val="42999"/>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92163" name="Slide Number Placeholder 1"/>
          <p:cNvSpPr>
            <a:spLocks noGrp="1"/>
          </p:cNvSpPr>
          <p:nvPr>
            <p:ph type="sldNum" sz="quarter" idx="12"/>
          </p:nvPr>
        </p:nvSpPr>
        <p:spPr bwMode="auto">
          <a:xfrm>
            <a:off x="6553200" y="6200775"/>
            <a:ext cx="21336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1E68CB4D-9F5A-CE4E-9586-CFDB62025AE5}" type="slidenum">
              <a:rPr lang="en-US" sz="1200">
                <a:solidFill>
                  <a:srgbClr val="898989"/>
                </a:solidFill>
                <a:latin typeface="Calibri" charset="0"/>
              </a:rPr>
              <a:pPr eaLnBrk="1" hangingPunct="1"/>
              <a:t>57</a:t>
            </a:fld>
            <a:endParaRPr lang="en-US" sz="1200">
              <a:solidFill>
                <a:srgbClr val="898989"/>
              </a:solidFill>
              <a:latin typeface="Calibri" charset="0"/>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1338" y="1187450"/>
            <a:ext cx="8112125" cy="5213350"/>
          </a:xfrm>
        </p:spPr>
        <p:txBody>
          <a:bodyPr>
            <a:normAutofit lnSpcReduction="10000"/>
          </a:bodyPr>
          <a:lstStyle/>
          <a:p>
            <a:pPr marL="0" indent="0" eaLnBrk="1" hangingPunct="1">
              <a:lnSpc>
                <a:spcPct val="80000"/>
              </a:lnSpc>
              <a:buFont typeface="Arial" charset="0"/>
              <a:buNone/>
              <a:defRPr/>
            </a:pPr>
            <a:r>
              <a:rPr lang="en-US" sz="2000" b="1" i="1" dirty="0">
                <a:latin typeface="Calibri" charset="0"/>
              </a:rPr>
              <a:t>If  two players want to find a solution to a problem or conflict:</a:t>
            </a:r>
          </a:p>
          <a:p>
            <a:pPr marL="0" indent="0" eaLnBrk="1" hangingPunct="1">
              <a:lnSpc>
                <a:spcPct val="80000"/>
              </a:lnSpc>
              <a:defRPr/>
            </a:pPr>
            <a:endParaRPr lang="en-US" sz="600" dirty="0">
              <a:latin typeface="Calibri" charset="0"/>
            </a:endParaRPr>
          </a:p>
          <a:p>
            <a:pPr marL="0" indent="0" eaLnBrk="1" hangingPunct="1">
              <a:lnSpc>
                <a:spcPct val="80000"/>
              </a:lnSpc>
              <a:buFont typeface="Arial" charset="0"/>
              <a:buNone/>
              <a:defRPr/>
            </a:pPr>
            <a:r>
              <a:rPr lang="en-US" sz="1800" dirty="0">
                <a:latin typeface="Calibri" charset="0"/>
              </a:rPr>
              <a:t>1. Players place their Mats so they touch at the top and form a </a:t>
            </a:r>
            <a:r>
              <a:rPr lang="en-US" sz="1800" i="1" dirty="0">
                <a:latin typeface="Calibri" charset="0"/>
              </a:rPr>
              <a:t>golden circle of needs</a:t>
            </a:r>
            <a:r>
              <a:rPr lang="en-US" sz="1800" dirty="0">
                <a:latin typeface="Calibri" charset="0"/>
              </a:rPr>
              <a:t>. </a:t>
            </a:r>
          </a:p>
          <a:p>
            <a:pPr marL="0" indent="0" eaLnBrk="1" hangingPunct="1">
              <a:lnSpc>
                <a:spcPct val="80000"/>
              </a:lnSpc>
              <a:defRPr/>
            </a:pPr>
            <a:endParaRPr lang="en-US" sz="1500" dirty="0">
              <a:latin typeface="Calibri" charset="0"/>
            </a:endParaRPr>
          </a:p>
          <a:p>
            <a:pPr marL="0" indent="0" eaLnBrk="1" hangingPunct="1">
              <a:lnSpc>
                <a:spcPct val="80000"/>
              </a:lnSpc>
              <a:buFont typeface="Arial" charset="0"/>
              <a:buNone/>
              <a:defRPr/>
            </a:pPr>
            <a:endParaRPr lang="en-US" sz="1500" dirty="0">
              <a:latin typeface="Calibri" charset="0"/>
            </a:endParaRPr>
          </a:p>
          <a:p>
            <a:pPr marL="0" indent="0" eaLnBrk="1" hangingPunct="1">
              <a:lnSpc>
                <a:spcPct val="80000"/>
              </a:lnSpc>
              <a:defRPr/>
            </a:pPr>
            <a:endParaRPr lang="en-US" sz="1500" dirty="0">
              <a:latin typeface="Calibri" charset="0"/>
            </a:endParaRPr>
          </a:p>
          <a:p>
            <a:pPr marL="0" indent="0" eaLnBrk="1" hangingPunct="1">
              <a:lnSpc>
                <a:spcPct val="80000"/>
              </a:lnSpc>
              <a:defRPr/>
            </a:pPr>
            <a:endParaRPr lang="en-US" sz="1500" dirty="0">
              <a:latin typeface="Calibri" charset="0"/>
            </a:endParaRPr>
          </a:p>
          <a:p>
            <a:pPr marL="0" indent="0" eaLnBrk="1" hangingPunct="1">
              <a:lnSpc>
                <a:spcPct val="80000"/>
              </a:lnSpc>
              <a:defRPr/>
            </a:pPr>
            <a:endParaRPr lang="en-US" sz="1500" dirty="0">
              <a:latin typeface="Calibri" charset="0"/>
            </a:endParaRPr>
          </a:p>
          <a:p>
            <a:pPr marL="0" indent="0" eaLnBrk="1" hangingPunct="1">
              <a:lnSpc>
                <a:spcPct val="80000"/>
              </a:lnSpc>
              <a:defRPr/>
            </a:pPr>
            <a:endParaRPr lang="en-US" sz="1500" dirty="0">
              <a:latin typeface="Calibri" charset="0"/>
            </a:endParaRPr>
          </a:p>
          <a:p>
            <a:pPr marL="0" indent="0" eaLnBrk="1" hangingPunct="1">
              <a:lnSpc>
                <a:spcPct val="80000"/>
              </a:lnSpc>
              <a:defRPr/>
            </a:pPr>
            <a:endParaRPr lang="en-US" sz="1500" dirty="0">
              <a:latin typeface="Calibri" charset="0"/>
            </a:endParaRPr>
          </a:p>
          <a:p>
            <a:pPr marL="0" indent="0" eaLnBrk="1" hangingPunct="1">
              <a:lnSpc>
                <a:spcPct val="80000"/>
              </a:lnSpc>
              <a:defRPr/>
            </a:pPr>
            <a:endParaRPr lang="en-US" sz="1500" dirty="0">
              <a:latin typeface="Calibri" charset="0"/>
            </a:endParaRPr>
          </a:p>
          <a:p>
            <a:pPr marL="0" indent="0" eaLnBrk="1" hangingPunct="1">
              <a:lnSpc>
                <a:spcPct val="80000"/>
              </a:lnSpc>
              <a:defRPr/>
            </a:pPr>
            <a:endParaRPr lang="en-US" sz="1500" dirty="0">
              <a:latin typeface="Calibri" charset="0"/>
            </a:endParaRPr>
          </a:p>
          <a:p>
            <a:pPr marL="0" indent="0" eaLnBrk="1" hangingPunct="1">
              <a:lnSpc>
                <a:spcPct val="80000"/>
              </a:lnSpc>
              <a:buFont typeface="Arial" charset="0"/>
              <a:buNone/>
              <a:defRPr/>
            </a:pPr>
            <a:endParaRPr lang="en-US" sz="1500" dirty="0">
              <a:latin typeface="Calibri" charset="0"/>
            </a:endParaRPr>
          </a:p>
          <a:p>
            <a:pPr marL="0" indent="0" eaLnBrk="1" hangingPunct="1">
              <a:lnSpc>
                <a:spcPct val="80000"/>
              </a:lnSpc>
              <a:buFont typeface="Arial" charset="0"/>
              <a:buNone/>
              <a:defRPr/>
            </a:pPr>
            <a:endParaRPr lang="en-US" sz="1500" dirty="0">
              <a:latin typeface="Calibri" charset="0"/>
            </a:endParaRPr>
          </a:p>
          <a:p>
            <a:pPr marL="0" indent="0" eaLnBrk="1" hangingPunct="1">
              <a:lnSpc>
                <a:spcPct val="80000"/>
              </a:lnSpc>
              <a:spcAft>
                <a:spcPts val="1200"/>
              </a:spcAft>
              <a:defRPr/>
            </a:pPr>
            <a:endParaRPr lang="en-US" sz="1500" dirty="0">
              <a:latin typeface="Calibri" charset="0"/>
            </a:endParaRPr>
          </a:p>
          <a:p>
            <a:pPr marL="0" indent="0" eaLnBrk="1" hangingPunct="1">
              <a:lnSpc>
                <a:spcPct val="80000"/>
              </a:lnSpc>
              <a:spcAft>
                <a:spcPts val="1200"/>
              </a:spcAft>
              <a:buFont typeface="Arial" charset="0"/>
              <a:buNone/>
              <a:defRPr/>
            </a:pPr>
            <a:endParaRPr lang="en-US" sz="1800" dirty="0">
              <a:latin typeface="Calibri" charset="0"/>
            </a:endParaRPr>
          </a:p>
          <a:p>
            <a:pPr marL="0" indent="0" eaLnBrk="1" hangingPunct="1">
              <a:lnSpc>
                <a:spcPct val="80000"/>
              </a:lnSpc>
              <a:spcAft>
                <a:spcPts val="1200"/>
              </a:spcAft>
              <a:buFont typeface="Arial" charset="0"/>
              <a:buNone/>
              <a:defRPr/>
            </a:pPr>
            <a:r>
              <a:rPr lang="en-US" sz="1800" dirty="0">
                <a:latin typeface="Calibri" charset="0"/>
              </a:rPr>
              <a:t>2. Players consider all the needs in the circle.</a:t>
            </a:r>
          </a:p>
          <a:p>
            <a:pPr marL="0" indent="0" eaLnBrk="1" hangingPunct="1">
              <a:lnSpc>
                <a:spcPct val="80000"/>
              </a:lnSpc>
              <a:spcAft>
                <a:spcPts val="1200"/>
              </a:spcAft>
              <a:buFont typeface="Arial" charset="0"/>
              <a:buNone/>
              <a:defRPr/>
            </a:pPr>
            <a:r>
              <a:rPr lang="en-US" sz="1800" dirty="0">
                <a:latin typeface="Calibri" charset="0"/>
              </a:rPr>
              <a:t>3. Players ask the </a:t>
            </a:r>
            <a:r>
              <a:rPr lang="en-US" sz="1800" i="1" dirty="0">
                <a:latin typeface="Calibri" charset="0"/>
              </a:rPr>
              <a:t>Problem-Solving Question: </a:t>
            </a:r>
          </a:p>
          <a:p>
            <a:pPr marL="0" indent="0" algn="ctr" eaLnBrk="1" hangingPunct="1">
              <a:lnSpc>
                <a:spcPct val="80000"/>
              </a:lnSpc>
              <a:spcAft>
                <a:spcPts val="1200"/>
              </a:spcAft>
              <a:buFont typeface="Arial" charset="0"/>
              <a:buNone/>
              <a:defRPr/>
            </a:pPr>
            <a:r>
              <a:rPr lang="en-US" sz="1800" b="1" i="1" dirty="0">
                <a:solidFill>
                  <a:srgbClr val="800000"/>
                </a:solidFill>
                <a:latin typeface="Calibri" charset="0"/>
              </a:rPr>
              <a:t>What can we do that will address all the Needs?</a:t>
            </a:r>
          </a:p>
          <a:p>
            <a:pPr marL="0" indent="0" eaLnBrk="1" hangingPunct="1">
              <a:lnSpc>
                <a:spcPct val="80000"/>
              </a:lnSpc>
              <a:defRPr/>
            </a:pPr>
            <a:endParaRPr lang="en-US" sz="2700" dirty="0">
              <a:latin typeface="Calibri" charset="0"/>
            </a:endParaRPr>
          </a:p>
        </p:txBody>
      </p:sp>
      <p:pic>
        <p:nvPicPr>
          <p:cNvPr id="4" name="Content Placeholder 3" descr="2741933525_42e09ea714_m.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046288" y="1943100"/>
            <a:ext cx="4506912" cy="2540000"/>
          </a:xfrm>
          <a:prstGeom prst="rect">
            <a:avLst/>
          </a:prstGeom>
          <a:noFill/>
          <a:ln>
            <a:noFill/>
          </a:ln>
          <a:effectLst>
            <a:outerShdw blurRad="63500" dist="38100" dir="2700000" rotWithShape="0">
              <a:srgbClr val="000000">
                <a:alpha val="42999"/>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93187" name="Slide Number Placeholder 1"/>
          <p:cNvSpPr>
            <a:spLocks noGrp="1"/>
          </p:cNvSpPr>
          <p:nvPr>
            <p:ph type="sldNum" sz="quarter" idx="12"/>
          </p:nvPr>
        </p:nvSpPr>
        <p:spPr bwMode="auto">
          <a:xfrm>
            <a:off x="6553200" y="6200775"/>
            <a:ext cx="21336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43A946C4-4399-DF48-A960-C79C33FB829F}" type="slidenum">
              <a:rPr lang="en-US" sz="1200">
                <a:solidFill>
                  <a:srgbClr val="898989"/>
                </a:solidFill>
                <a:latin typeface="Calibri" charset="0"/>
              </a:rPr>
              <a:pPr eaLnBrk="1" hangingPunct="1"/>
              <a:t>58</a:t>
            </a:fld>
            <a:endParaRPr lang="en-US" sz="1200">
              <a:solidFill>
                <a:srgbClr val="898989"/>
              </a:solidFill>
              <a:latin typeface="Calibri" charset="0"/>
            </a:endParaRPr>
          </a:p>
        </p:txBody>
      </p:sp>
      <p:sp>
        <p:nvSpPr>
          <p:cNvPr id="93188" name="TextBox 1"/>
          <p:cNvSpPr txBox="1">
            <a:spLocks noChangeArrowheads="1"/>
          </p:cNvSpPr>
          <p:nvPr/>
        </p:nvSpPr>
        <p:spPr bwMode="auto">
          <a:xfrm>
            <a:off x="531813" y="650875"/>
            <a:ext cx="4122737" cy="3683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sz="1800" i="1"/>
              <a:t>More on Connecting Conversations —</a:t>
            </a:r>
            <a:endParaRPr lang="en-US" sz="180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p:cNvSpPr/>
          <p:nvPr/>
        </p:nvSpPr>
        <p:spPr>
          <a:xfrm>
            <a:off x="2046288" y="565150"/>
            <a:ext cx="4886325" cy="660400"/>
          </a:xfrm>
          <a:prstGeom prst="roundRect">
            <a:avLst/>
          </a:prstGeom>
          <a:solidFill>
            <a:schemeClr val="bg2">
              <a:lumMod val="75000"/>
            </a:scheme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1800"/>
          </a:p>
        </p:txBody>
      </p:sp>
      <p:sp>
        <p:nvSpPr>
          <p:cNvPr id="94210" name="Content Placeholder 4"/>
          <p:cNvSpPr>
            <a:spLocks noGrp="1"/>
          </p:cNvSpPr>
          <p:nvPr>
            <p:ph idx="1"/>
          </p:nvPr>
        </p:nvSpPr>
        <p:spPr>
          <a:xfrm>
            <a:off x="847725" y="1663700"/>
            <a:ext cx="7908925" cy="4335463"/>
          </a:xfrm>
        </p:spPr>
        <p:txBody>
          <a:bodyPr/>
          <a:lstStyle/>
          <a:p>
            <a:pPr marL="0" indent="0" eaLnBrk="1" hangingPunct="1">
              <a:lnSpc>
                <a:spcPct val="90000"/>
              </a:lnSpc>
              <a:buFont typeface="Arial" charset="0"/>
              <a:buNone/>
            </a:pPr>
            <a:r>
              <a:rPr lang="en-US" b="1">
                <a:latin typeface="Calibri" charset="0"/>
              </a:rPr>
              <a:t>D</a:t>
            </a:r>
            <a:r>
              <a:rPr lang="en-US" sz="1800">
                <a:latin typeface="Calibri" charset="0"/>
              </a:rPr>
              <a:t>ETECT that you are angry. </a:t>
            </a:r>
          </a:p>
          <a:p>
            <a:pPr marL="0" indent="0" eaLnBrk="1" hangingPunct="1">
              <a:lnSpc>
                <a:spcPct val="90000"/>
              </a:lnSpc>
              <a:buFont typeface="Arial" charset="0"/>
              <a:buNone/>
            </a:pPr>
            <a:r>
              <a:rPr lang="en-US" sz="1600">
                <a:latin typeface="Calibri" charset="0"/>
              </a:rPr>
              <a:t>	NOTICE the sensations in your body:  </a:t>
            </a:r>
          </a:p>
          <a:p>
            <a:pPr marL="0" indent="0" eaLnBrk="1" hangingPunct="1">
              <a:lnSpc>
                <a:spcPct val="90000"/>
              </a:lnSpc>
              <a:buFont typeface="Arial" charset="0"/>
              <a:buNone/>
            </a:pPr>
            <a:r>
              <a:rPr lang="en-US" sz="1600">
                <a:latin typeface="Calibri" charset="0"/>
              </a:rPr>
              <a:t>	Are you feeling heat anywhere? ... Tense shoulders? ... Tight gut? ... Clenched jaw?</a:t>
            </a:r>
          </a:p>
          <a:p>
            <a:pPr marL="0" indent="0" eaLnBrk="1" hangingPunct="1">
              <a:lnSpc>
                <a:spcPct val="90000"/>
              </a:lnSpc>
              <a:buFont typeface="Arial" charset="0"/>
              <a:buNone/>
            </a:pPr>
            <a:endParaRPr lang="en-US" sz="1600">
              <a:latin typeface="Calibri" charset="0"/>
            </a:endParaRPr>
          </a:p>
          <a:p>
            <a:pPr marL="0" indent="0" eaLnBrk="1" hangingPunct="1">
              <a:lnSpc>
                <a:spcPct val="90000"/>
              </a:lnSpc>
              <a:buFont typeface="Arial" charset="0"/>
              <a:buNone/>
            </a:pPr>
            <a:r>
              <a:rPr lang="en-US" b="1">
                <a:latin typeface="Calibri" charset="0"/>
              </a:rPr>
              <a:t>E</a:t>
            </a:r>
            <a:r>
              <a:rPr lang="en-US" sz="1600">
                <a:latin typeface="Calibri" charset="0"/>
              </a:rPr>
              <a:t>XAMINE </a:t>
            </a:r>
            <a:r>
              <a:rPr lang="ja-JP" altLang="en-US" sz="1600">
                <a:latin typeface="Calibri" charset="0"/>
              </a:rPr>
              <a:t>“</a:t>
            </a:r>
            <a:r>
              <a:rPr lang="en-US" altLang="ja-JP" sz="1600">
                <a:latin typeface="Calibri" charset="0"/>
              </a:rPr>
              <a:t>should</a:t>
            </a:r>
            <a:r>
              <a:rPr lang="ja-JP" altLang="en-US" sz="1600">
                <a:latin typeface="Calibri" charset="0"/>
              </a:rPr>
              <a:t>”</a:t>
            </a:r>
            <a:r>
              <a:rPr lang="en-US" altLang="ja-JP" sz="1600">
                <a:latin typeface="Calibri" charset="0"/>
              </a:rPr>
              <a:t> thoughts. </a:t>
            </a:r>
          </a:p>
          <a:p>
            <a:pPr marL="0" indent="0" eaLnBrk="1" hangingPunct="1">
              <a:lnSpc>
                <a:spcPct val="90000"/>
              </a:lnSpc>
              <a:buFont typeface="Arial" charset="0"/>
              <a:buNone/>
            </a:pPr>
            <a:r>
              <a:rPr lang="en-US" sz="1600">
                <a:latin typeface="Calibri" charset="0"/>
              </a:rPr>
              <a:t>	When we entertain </a:t>
            </a:r>
            <a:r>
              <a:rPr lang="ja-JP" altLang="en-US" sz="1600">
                <a:latin typeface="Calibri" charset="0"/>
              </a:rPr>
              <a:t>“</a:t>
            </a:r>
            <a:r>
              <a:rPr lang="en-US" altLang="ja-JP" sz="1600">
                <a:latin typeface="Calibri" charset="0"/>
              </a:rPr>
              <a:t>should</a:t>
            </a:r>
            <a:r>
              <a:rPr lang="ja-JP" altLang="en-US" sz="1600">
                <a:latin typeface="Calibri" charset="0"/>
              </a:rPr>
              <a:t>”</a:t>
            </a:r>
            <a:r>
              <a:rPr lang="en-US" altLang="ja-JP" sz="1600">
                <a:latin typeface="Calibri" charset="0"/>
              </a:rPr>
              <a:t> thoughts, we feel angry.</a:t>
            </a:r>
          </a:p>
          <a:p>
            <a:pPr marL="0" indent="0" eaLnBrk="1" hangingPunct="1">
              <a:lnSpc>
                <a:spcPct val="90000"/>
              </a:lnSpc>
              <a:buFont typeface="Arial" charset="0"/>
              <a:buNone/>
            </a:pPr>
            <a:r>
              <a:rPr lang="en-US" sz="1600">
                <a:latin typeface="Calibri" charset="0"/>
              </a:rPr>
              <a:t>	While situations may trigger our anger, </a:t>
            </a:r>
            <a:r>
              <a:rPr lang="ja-JP" altLang="en-US" sz="1600">
                <a:latin typeface="Calibri" charset="0"/>
              </a:rPr>
              <a:t>“</a:t>
            </a:r>
            <a:r>
              <a:rPr lang="en-US" altLang="ja-JP" sz="1600">
                <a:latin typeface="Calibri" charset="0"/>
              </a:rPr>
              <a:t>should</a:t>
            </a:r>
            <a:r>
              <a:rPr lang="ja-JP" altLang="en-US" sz="1600">
                <a:latin typeface="Calibri" charset="0"/>
              </a:rPr>
              <a:t>”</a:t>
            </a:r>
            <a:r>
              <a:rPr lang="en-US" altLang="ja-JP" sz="1600">
                <a:latin typeface="Calibri" charset="0"/>
              </a:rPr>
              <a:t> thinking is the root cause.</a:t>
            </a:r>
          </a:p>
          <a:p>
            <a:pPr marL="0" indent="0" eaLnBrk="1" hangingPunct="1">
              <a:lnSpc>
                <a:spcPct val="90000"/>
              </a:lnSpc>
              <a:buFont typeface="Arial" charset="0"/>
              <a:buNone/>
            </a:pPr>
            <a:r>
              <a:rPr lang="en-US" sz="1600">
                <a:latin typeface="Calibri" charset="0"/>
              </a:rPr>
              <a:t>	Examine </a:t>
            </a:r>
            <a:r>
              <a:rPr lang="ja-JP" altLang="en-US" sz="1600">
                <a:latin typeface="Calibri" charset="0"/>
              </a:rPr>
              <a:t>“</a:t>
            </a:r>
            <a:r>
              <a:rPr lang="en-US" altLang="ja-JP" sz="1600">
                <a:latin typeface="Calibri" charset="0"/>
              </a:rPr>
              <a:t>should</a:t>
            </a:r>
            <a:r>
              <a:rPr lang="ja-JP" altLang="en-US" sz="1600">
                <a:latin typeface="Calibri" charset="0"/>
              </a:rPr>
              <a:t>”</a:t>
            </a:r>
            <a:r>
              <a:rPr lang="en-US" altLang="ja-JP" sz="1600">
                <a:latin typeface="Calibri" charset="0"/>
              </a:rPr>
              <a:t> thoughts by writing them down:</a:t>
            </a:r>
          </a:p>
          <a:p>
            <a:pPr marL="0" indent="0" eaLnBrk="1" hangingPunct="1">
              <a:lnSpc>
                <a:spcPct val="90000"/>
              </a:lnSpc>
              <a:buFont typeface="Arial" charset="0"/>
              <a:buNone/>
            </a:pPr>
            <a:r>
              <a:rPr lang="en-US" sz="1600">
                <a:latin typeface="Calibri" charset="0"/>
              </a:rPr>
              <a:t>	</a:t>
            </a:r>
            <a:r>
              <a:rPr lang="en-US" sz="1600" i="1">
                <a:latin typeface="Calibri" charset="0"/>
              </a:rPr>
              <a:t>He should listen to me. ... I shouldn</a:t>
            </a:r>
            <a:r>
              <a:rPr lang="ja-JP" altLang="en-US" sz="1600" i="1">
                <a:latin typeface="Calibri" charset="0"/>
              </a:rPr>
              <a:t>’</a:t>
            </a:r>
            <a:r>
              <a:rPr lang="en-US" altLang="ja-JP" sz="1600" i="1">
                <a:latin typeface="Calibri" charset="0"/>
              </a:rPr>
              <a:t>t have said that. ... They shouldn</a:t>
            </a:r>
            <a:r>
              <a:rPr lang="ja-JP" altLang="en-US" sz="1600" i="1">
                <a:latin typeface="Calibri" charset="0"/>
              </a:rPr>
              <a:t>’</a:t>
            </a:r>
            <a:r>
              <a:rPr lang="en-US" altLang="ja-JP" sz="1600" i="1">
                <a:latin typeface="Calibri" charset="0"/>
              </a:rPr>
              <a:t>t exclude. ...</a:t>
            </a:r>
          </a:p>
          <a:p>
            <a:pPr marL="0" indent="0" eaLnBrk="1" hangingPunct="1">
              <a:lnSpc>
                <a:spcPct val="90000"/>
              </a:lnSpc>
              <a:buFont typeface="Arial" charset="0"/>
              <a:buNone/>
            </a:pPr>
            <a:r>
              <a:rPr lang="en-US" b="1">
                <a:latin typeface="Calibri" charset="0"/>
              </a:rPr>
              <a:t>F</a:t>
            </a:r>
            <a:r>
              <a:rPr lang="en-US" sz="1600">
                <a:latin typeface="Calibri" charset="0"/>
              </a:rPr>
              <a:t>OCUS on shifting your energy.</a:t>
            </a:r>
            <a:endParaRPr lang="en-US" sz="1600" i="1">
              <a:latin typeface="Calibri" charset="0"/>
            </a:endParaRPr>
          </a:p>
          <a:p>
            <a:pPr marL="0" indent="0" eaLnBrk="1" hangingPunct="1">
              <a:lnSpc>
                <a:spcPct val="90000"/>
              </a:lnSpc>
              <a:buFont typeface="Arial" charset="0"/>
              <a:buNone/>
            </a:pPr>
            <a:r>
              <a:rPr lang="en-US" sz="1600">
                <a:latin typeface="Calibri" charset="0"/>
              </a:rPr>
              <a:t>	TAKE YOUR TEMP on the Feeling Thermometer.</a:t>
            </a:r>
          </a:p>
          <a:p>
            <a:pPr marL="0" indent="0" eaLnBrk="1" hangingPunct="1">
              <a:lnSpc>
                <a:spcPct val="90000"/>
              </a:lnSpc>
              <a:buFont typeface="Arial" charset="0"/>
              <a:buNone/>
            </a:pPr>
            <a:r>
              <a:rPr lang="en-US" sz="1600">
                <a:latin typeface="Calibri" charset="0"/>
              </a:rPr>
              <a:t>	If you are out on the edge or off the Map, ask someone for support or do a self-calming 	movement activity. (See Energy Shift to Calm Alert pp. 30–31.)</a:t>
            </a:r>
          </a:p>
          <a:p>
            <a:pPr marL="0" indent="0" eaLnBrk="1" hangingPunct="1">
              <a:lnSpc>
                <a:spcPct val="90000"/>
              </a:lnSpc>
              <a:buFont typeface="Arial" charset="0"/>
              <a:buNone/>
            </a:pPr>
            <a:endParaRPr lang="en-US" sz="1600">
              <a:latin typeface="Calibri" charset="0"/>
            </a:endParaRPr>
          </a:p>
          <a:p>
            <a:pPr marL="0" indent="0" eaLnBrk="1" hangingPunct="1">
              <a:lnSpc>
                <a:spcPct val="90000"/>
              </a:lnSpc>
              <a:buFont typeface="Arial" charset="0"/>
              <a:buNone/>
            </a:pPr>
            <a:endParaRPr lang="en-US" sz="1600">
              <a:latin typeface="Calibri" charset="0"/>
            </a:endParaRPr>
          </a:p>
          <a:p>
            <a:pPr marL="0" indent="0" eaLnBrk="1" hangingPunct="1">
              <a:lnSpc>
                <a:spcPct val="90000"/>
              </a:lnSpc>
              <a:buFont typeface="Arial" charset="0"/>
              <a:buNone/>
            </a:pPr>
            <a:endParaRPr lang="en-US" sz="1600">
              <a:latin typeface="Calibri" charset="0"/>
            </a:endParaRPr>
          </a:p>
          <a:p>
            <a:pPr marL="0" indent="0" eaLnBrk="1" hangingPunct="1">
              <a:lnSpc>
                <a:spcPct val="90000"/>
              </a:lnSpc>
              <a:buFont typeface="Arial" charset="0"/>
              <a:buNone/>
            </a:pPr>
            <a:endParaRPr lang="en-US" sz="1900">
              <a:latin typeface="Calibri" charset="0"/>
            </a:endParaRPr>
          </a:p>
          <a:p>
            <a:pPr marL="0" indent="0" algn="ctr" eaLnBrk="1" hangingPunct="1">
              <a:lnSpc>
                <a:spcPct val="90000"/>
              </a:lnSpc>
              <a:buFont typeface="Arial" charset="0"/>
              <a:buNone/>
            </a:pPr>
            <a:endParaRPr lang="en-US" sz="1900">
              <a:latin typeface="Calibri" charset="0"/>
            </a:endParaRPr>
          </a:p>
          <a:p>
            <a:pPr marL="0" indent="0" algn="ctr" eaLnBrk="1" hangingPunct="1">
              <a:lnSpc>
                <a:spcPct val="90000"/>
              </a:lnSpc>
              <a:buFont typeface="Arial" charset="0"/>
              <a:buNone/>
            </a:pPr>
            <a:endParaRPr lang="en-US" sz="1900">
              <a:latin typeface="Calibri" charset="0"/>
            </a:endParaRPr>
          </a:p>
          <a:p>
            <a:pPr marL="0" indent="0" algn="ctr" eaLnBrk="1" hangingPunct="1">
              <a:lnSpc>
                <a:spcPct val="90000"/>
              </a:lnSpc>
              <a:buFont typeface="Arial" charset="0"/>
              <a:buNone/>
            </a:pPr>
            <a:endParaRPr lang="en-US" sz="1900">
              <a:latin typeface="Calibri" charset="0"/>
            </a:endParaRPr>
          </a:p>
          <a:p>
            <a:pPr marL="0" indent="0" algn="ctr" eaLnBrk="1" hangingPunct="1">
              <a:lnSpc>
                <a:spcPct val="90000"/>
              </a:lnSpc>
              <a:buFont typeface="Arial" charset="0"/>
              <a:buNone/>
            </a:pPr>
            <a:endParaRPr lang="en-US" sz="1900">
              <a:latin typeface="Calibri" charset="0"/>
            </a:endParaRPr>
          </a:p>
          <a:p>
            <a:pPr marL="0" indent="0" algn="ctr" eaLnBrk="1" hangingPunct="1">
              <a:lnSpc>
                <a:spcPct val="90000"/>
              </a:lnSpc>
              <a:buFont typeface="Arial" charset="0"/>
              <a:buNone/>
            </a:pPr>
            <a:endParaRPr lang="en-US" sz="1900">
              <a:latin typeface="Calibri" charset="0"/>
            </a:endParaRPr>
          </a:p>
          <a:p>
            <a:pPr marL="0" indent="0" algn="ctr" eaLnBrk="1" hangingPunct="1">
              <a:lnSpc>
                <a:spcPct val="90000"/>
              </a:lnSpc>
              <a:buFont typeface="Arial" charset="0"/>
              <a:buNone/>
            </a:pPr>
            <a:endParaRPr lang="en-US" sz="1900">
              <a:latin typeface="Calibri" charset="0"/>
            </a:endParaRPr>
          </a:p>
          <a:p>
            <a:pPr marL="0" indent="0" algn="ctr" eaLnBrk="1" hangingPunct="1">
              <a:lnSpc>
                <a:spcPct val="90000"/>
              </a:lnSpc>
              <a:buFont typeface="Arial" charset="0"/>
              <a:buNone/>
            </a:pPr>
            <a:endParaRPr lang="en-US" sz="1900">
              <a:latin typeface="Calibri" charset="0"/>
            </a:endParaRPr>
          </a:p>
          <a:p>
            <a:pPr marL="0" indent="0" algn="ctr" eaLnBrk="1" hangingPunct="1">
              <a:lnSpc>
                <a:spcPct val="90000"/>
              </a:lnSpc>
              <a:spcAft>
                <a:spcPts val="600"/>
              </a:spcAft>
              <a:buFont typeface="Arial" charset="0"/>
              <a:buNone/>
            </a:pPr>
            <a:endParaRPr lang="en-US" sz="1900">
              <a:latin typeface="Calibri" charset="0"/>
            </a:endParaRPr>
          </a:p>
          <a:p>
            <a:pPr marL="0" indent="0" algn="ctr" eaLnBrk="1" hangingPunct="1">
              <a:lnSpc>
                <a:spcPct val="90000"/>
              </a:lnSpc>
              <a:buFont typeface="Arial" charset="0"/>
              <a:buNone/>
            </a:pPr>
            <a:endParaRPr lang="en-US" sz="1900">
              <a:latin typeface="Calibri" charset="0"/>
            </a:endParaRPr>
          </a:p>
        </p:txBody>
      </p:sp>
      <p:sp>
        <p:nvSpPr>
          <p:cNvPr id="94211" name="Title 2"/>
          <p:cNvSpPr>
            <a:spLocks noGrp="1"/>
          </p:cNvSpPr>
          <p:nvPr>
            <p:ph type="title"/>
          </p:nvPr>
        </p:nvSpPr>
        <p:spPr>
          <a:xfrm>
            <a:off x="1427163" y="492125"/>
            <a:ext cx="6750050" cy="1219200"/>
          </a:xfrm>
        </p:spPr>
        <p:txBody>
          <a:bodyPr/>
          <a:lstStyle/>
          <a:p>
            <a:pPr algn="l" eaLnBrk="1" hangingPunct="1"/>
            <a:r>
              <a:rPr lang="en-US" sz="3600" b="1" i="1">
                <a:latin typeface="Calibri" charset="0"/>
              </a:rPr>
              <a:t>      </a:t>
            </a:r>
            <a:r>
              <a:rPr lang="en-US" sz="3200" b="1" i="1">
                <a:latin typeface="Calibri" charset="0"/>
              </a:rPr>
              <a:t>Game 4:</a:t>
            </a:r>
            <a:r>
              <a:rPr lang="en-US" sz="3200" i="1">
                <a:latin typeface="Calibri" charset="0"/>
              </a:rPr>
              <a:t> D.E.F.U.S.E. Anger</a:t>
            </a:r>
            <a:br>
              <a:rPr lang="en-US" sz="3200" i="1">
                <a:latin typeface="Calibri" charset="0"/>
              </a:rPr>
            </a:br>
            <a:endParaRPr lang="en-US" sz="3200">
              <a:solidFill>
                <a:srgbClr val="E5C451"/>
              </a:solidFill>
              <a:latin typeface="Silom" charset="0"/>
              <a:cs typeface="Silom" charset="0"/>
            </a:endParaRPr>
          </a:p>
        </p:txBody>
      </p:sp>
      <p:sp>
        <p:nvSpPr>
          <p:cNvPr id="94212" name="Slide Number Placeholder 1"/>
          <p:cNvSpPr>
            <a:spLocks noGrp="1"/>
          </p:cNvSpPr>
          <p:nvPr>
            <p:ph type="sldNum" sz="quarter" idx="12"/>
          </p:nvPr>
        </p:nvSpPr>
        <p:spPr bwMode="auto">
          <a:xfrm>
            <a:off x="6553200" y="6200775"/>
            <a:ext cx="21336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2A6A8635-2546-D940-88BC-77924A2B9702}" type="slidenum">
              <a:rPr lang="en-US" sz="1200">
                <a:solidFill>
                  <a:srgbClr val="898989"/>
                </a:solidFill>
                <a:latin typeface="Calibri" charset="0"/>
              </a:rPr>
              <a:pPr eaLnBrk="1" hangingPunct="1"/>
              <a:t>59</a:t>
            </a:fld>
            <a:endParaRPr lang="en-US" sz="1200">
              <a:solidFill>
                <a:srgbClr val="898989"/>
              </a:solidFill>
              <a:latin typeface="Calibri" charset="0"/>
            </a:endParaRPr>
          </a:p>
        </p:txBody>
      </p:sp>
      <p:pic>
        <p:nvPicPr>
          <p:cNvPr id="94213" name="Picture 6" descr="Logo Graphic Alo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763" y="215900"/>
            <a:ext cx="1441450" cy="1447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94214" name="TextBox 1"/>
          <p:cNvSpPr txBox="1">
            <a:spLocks noChangeArrowheads="1"/>
          </p:cNvSpPr>
          <p:nvPr/>
        </p:nvSpPr>
        <p:spPr bwMode="auto">
          <a:xfrm>
            <a:off x="3408363" y="1228725"/>
            <a:ext cx="1733550" cy="366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i="1"/>
              <a:t>(for one player)</a:t>
            </a:r>
            <a:endParaRPr lang="en-US" sz="18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9263"/>
            <a:ext cx="8686800" cy="1389062"/>
          </a:xfrm>
        </p:spPr>
        <p:txBody>
          <a:bodyPr>
            <a:normAutofit fontScale="90000"/>
          </a:bodyPr>
          <a:lstStyle/>
          <a:p>
            <a:pPr eaLnBrk="1" hangingPunct="1">
              <a:defRPr/>
            </a:pPr>
            <a:r>
              <a:rPr lang="en-US" sz="3100" i="1" dirty="0">
                <a:latin typeface="Calibri" charset="0"/>
              </a:rPr>
              <a:t>The No-Fault Zone</a:t>
            </a:r>
            <a:r>
              <a:rPr lang="en-US" sz="2700" i="1" dirty="0">
                <a:latin typeface="Calibri" charset="0"/>
              </a:rPr>
              <a:t>®</a:t>
            </a:r>
            <a:r>
              <a:rPr lang="en-US" sz="3200" i="1" dirty="0">
                <a:latin typeface="Calibri" charset="0"/>
              </a:rPr>
              <a:t> </a:t>
            </a:r>
            <a:r>
              <a:rPr lang="en-US" sz="3100" i="1" dirty="0">
                <a:latin typeface="Calibri" charset="0"/>
              </a:rPr>
              <a:t>Game </a:t>
            </a:r>
            <a:br>
              <a:rPr lang="en-US" sz="3100" i="1" dirty="0">
                <a:latin typeface="Calibri" charset="0"/>
              </a:rPr>
            </a:br>
            <a:r>
              <a:rPr lang="en-US" sz="2700" i="1" dirty="0">
                <a:solidFill>
                  <a:schemeClr val="tx2"/>
                </a:solidFill>
                <a:latin typeface="Calibri" charset="0"/>
              </a:rPr>
              <a:t>for Staff Development </a:t>
            </a:r>
            <a:br>
              <a:rPr lang="en-US" sz="2700" i="1" dirty="0">
                <a:solidFill>
                  <a:schemeClr val="tx2"/>
                </a:solidFill>
                <a:latin typeface="Calibri" charset="0"/>
              </a:rPr>
            </a:br>
            <a:r>
              <a:rPr lang="en-US" sz="2700" i="1" dirty="0">
                <a:solidFill>
                  <a:srgbClr val="1F497D"/>
                </a:solidFill>
                <a:latin typeface="Calibri" charset="0"/>
              </a:rPr>
              <a:t>in Schools, in Businesses, in Non-Profits</a:t>
            </a:r>
          </a:p>
        </p:txBody>
      </p:sp>
      <p:pic>
        <p:nvPicPr>
          <p:cNvPr id="4" name="Content Placeholder 3" descr="V &amp; OGS group.jpg"/>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1460500" y="2090738"/>
            <a:ext cx="6205538" cy="3413125"/>
          </a:xfrm>
          <a:effectLst>
            <a:outerShdw blurRad="63500" dist="38100" dir="2700000" rotWithShape="0">
              <a:srgbClr val="000000">
                <a:alpha val="42999"/>
              </a:srgbClr>
            </a:outerShdw>
          </a:effectLst>
        </p:spPr>
      </p:pic>
      <p:sp>
        <p:nvSpPr>
          <p:cNvPr id="22531" name="Slide Number Placeholder 4"/>
          <p:cNvSpPr>
            <a:spLocks noGrp="1"/>
          </p:cNvSpPr>
          <p:nvPr>
            <p:ph type="sldNum" sz="quarter" idx="12"/>
          </p:nvPr>
        </p:nvSpPr>
        <p:spPr bwMode="auto">
          <a:xfrm>
            <a:off x="6553200" y="6211888"/>
            <a:ext cx="21336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7B07AA35-39C4-3A4C-B456-E06D7B70C9F7}" type="slidenum">
              <a:rPr lang="en-US" sz="1200">
                <a:solidFill>
                  <a:srgbClr val="898989"/>
                </a:solidFill>
                <a:latin typeface="Calibri" charset="0"/>
              </a:rPr>
              <a:pPr eaLnBrk="1" hangingPunct="1"/>
              <a:t>6</a:t>
            </a:fld>
            <a:endParaRPr lang="en-US" sz="1200">
              <a:solidFill>
                <a:srgbClr val="898989"/>
              </a:solidFill>
              <a:latin typeface="Calibri" charset="0"/>
            </a:endParaRPr>
          </a:p>
        </p:txBody>
      </p:sp>
      <p:pic>
        <p:nvPicPr>
          <p:cNvPr id="22532" name="Picture 6" descr="Logo Graphic Alo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5763" y="215900"/>
            <a:ext cx="1441450" cy="1447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2017713" y="820738"/>
            <a:ext cx="5707062" cy="660400"/>
          </a:xfrm>
          <a:prstGeom prst="roundRect">
            <a:avLst/>
          </a:prstGeom>
          <a:solidFill>
            <a:schemeClr val="bg2">
              <a:lumMod val="75000"/>
            </a:scheme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1800"/>
          </a:p>
        </p:txBody>
      </p:sp>
      <p:sp>
        <p:nvSpPr>
          <p:cNvPr id="95234" name="Content Placeholder 4"/>
          <p:cNvSpPr>
            <a:spLocks noGrp="1"/>
          </p:cNvSpPr>
          <p:nvPr>
            <p:ph idx="1"/>
          </p:nvPr>
        </p:nvSpPr>
        <p:spPr>
          <a:xfrm>
            <a:off x="847725" y="1820863"/>
            <a:ext cx="7908925" cy="4379912"/>
          </a:xfrm>
        </p:spPr>
        <p:txBody>
          <a:bodyPr/>
          <a:lstStyle/>
          <a:p>
            <a:pPr marL="0" indent="0" eaLnBrk="1" hangingPunct="1">
              <a:lnSpc>
                <a:spcPct val="90000"/>
              </a:lnSpc>
              <a:buFont typeface="Arial" charset="0"/>
              <a:buNone/>
            </a:pPr>
            <a:r>
              <a:rPr lang="en-US" b="1">
                <a:latin typeface="Calibri" charset="0"/>
              </a:rPr>
              <a:t>U</a:t>
            </a:r>
            <a:r>
              <a:rPr lang="en-US" sz="1800">
                <a:latin typeface="Calibri" charset="0"/>
              </a:rPr>
              <a:t>NCOVER the NEED behind the anger. </a:t>
            </a:r>
          </a:p>
          <a:p>
            <a:pPr marL="0" indent="0" eaLnBrk="1" hangingPunct="1">
              <a:lnSpc>
                <a:spcPct val="90000"/>
              </a:lnSpc>
              <a:buFont typeface="Arial" charset="0"/>
              <a:buNone/>
            </a:pPr>
            <a:r>
              <a:rPr lang="en-US" sz="1600">
                <a:latin typeface="Calibri" charset="0"/>
              </a:rPr>
              <a:t>	</a:t>
            </a:r>
            <a:r>
              <a:rPr lang="en-US" sz="1800">
                <a:latin typeface="Calibri" charset="0"/>
              </a:rPr>
              <a:t>Each </a:t>
            </a:r>
            <a:r>
              <a:rPr lang="ja-JP" altLang="en-US" sz="1800">
                <a:latin typeface="Calibri" charset="0"/>
              </a:rPr>
              <a:t>“</a:t>
            </a:r>
            <a:r>
              <a:rPr lang="en-US" altLang="ja-JP" sz="1800">
                <a:latin typeface="Calibri" charset="0"/>
              </a:rPr>
              <a:t>should</a:t>
            </a:r>
            <a:r>
              <a:rPr lang="ja-JP" altLang="en-US" sz="1800">
                <a:latin typeface="Calibri" charset="0"/>
              </a:rPr>
              <a:t>”</a:t>
            </a:r>
            <a:r>
              <a:rPr lang="en-US" altLang="ja-JP" sz="1800">
                <a:latin typeface="Calibri" charset="0"/>
              </a:rPr>
              <a:t> thought contains a buried Golden Need. Uncover the Need and 	State the Need.</a:t>
            </a:r>
          </a:p>
          <a:p>
            <a:pPr marL="0" indent="0">
              <a:buFont typeface="Arial" charset="0"/>
              <a:buNone/>
            </a:pPr>
            <a:r>
              <a:rPr lang="en-US" sz="1800">
                <a:latin typeface="Calibri" charset="0"/>
              </a:rPr>
              <a:t>	</a:t>
            </a:r>
            <a:r>
              <a:rPr lang="en-US" sz="1600">
                <a:latin typeface="Calibri" charset="0"/>
              </a:rPr>
              <a:t>For example:</a:t>
            </a:r>
          </a:p>
          <a:p>
            <a:pPr marL="0" indent="0">
              <a:buFont typeface="Arial" charset="0"/>
              <a:buNone/>
            </a:pPr>
            <a:r>
              <a:rPr lang="en-US" sz="1600">
                <a:latin typeface="Calibri" charset="0"/>
              </a:rPr>
              <a:t>	</a:t>
            </a:r>
            <a:r>
              <a:rPr lang="ja-JP" altLang="en-US" sz="1600">
                <a:latin typeface="Calibri" charset="0"/>
              </a:rPr>
              <a:t>“</a:t>
            </a:r>
            <a:r>
              <a:rPr lang="en-US" altLang="ja-JP" sz="1400">
                <a:latin typeface="Calibri" charset="0"/>
              </a:rPr>
              <a:t>Should</a:t>
            </a:r>
            <a:r>
              <a:rPr lang="ja-JP" altLang="en-US" sz="1400">
                <a:latin typeface="Calibri" charset="0"/>
              </a:rPr>
              <a:t>”</a:t>
            </a:r>
            <a:r>
              <a:rPr lang="en-US" altLang="ja-JP" sz="1400">
                <a:latin typeface="Calibri" charset="0"/>
              </a:rPr>
              <a:t> thought: </a:t>
            </a:r>
            <a:r>
              <a:rPr lang="en-US" altLang="ja-JP" sz="1400" i="1">
                <a:latin typeface="Calibri" charset="0"/>
              </a:rPr>
              <a:t>He should listen to me. </a:t>
            </a:r>
            <a:r>
              <a:rPr lang="en-US" altLang="ja-JP" sz="1400">
                <a:latin typeface="Calibri" charset="0"/>
              </a:rPr>
              <a:t>|</a:t>
            </a:r>
            <a:r>
              <a:rPr lang="en-US" altLang="ja-JP" sz="1400" i="1">
                <a:latin typeface="Calibri" charset="0"/>
              </a:rPr>
              <a:t> </a:t>
            </a:r>
            <a:r>
              <a:rPr lang="en-US" altLang="ja-JP" sz="1400">
                <a:latin typeface="Calibri" charset="0"/>
              </a:rPr>
              <a:t>State the Need:  </a:t>
            </a:r>
            <a:r>
              <a:rPr lang="en-US" altLang="ja-JP" sz="1400" i="1">
                <a:latin typeface="Calibri" charset="0"/>
              </a:rPr>
              <a:t>I want to BE HEARD.</a:t>
            </a:r>
          </a:p>
          <a:p>
            <a:pPr marL="0" indent="0">
              <a:buFont typeface="Arial" charset="0"/>
              <a:buNone/>
            </a:pPr>
            <a:r>
              <a:rPr lang="en-US" sz="1400">
                <a:latin typeface="Calibri" charset="0"/>
              </a:rPr>
              <a:t>	</a:t>
            </a:r>
            <a:r>
              <a:rPr lang="ja-JP" altLang="en-US" sz="1400">
                <a:latin typeface="Calibri" charset="0"/>
              </a:rPr>
              <a:t>“</a:t>
            </a:r>
            <a:r>
              <a:rPr lang="en-US" altLang="ja-JP" sz="1400">
                <a:latin typeface="Calibri" charset="0"/>
              </a:rPr>
              <a:t>Should</a:t>
            </a:r>
            <a:r>
              <a:rPr lang="ja-JP" altLang="en-US" sz="1400">
                <a:latin typeface="Calibri" charset="0"/>
              </a:rPr>
              <a:t>”</a:t>
            </a:r>
            <a:r>
              <a:rPr lang="en-US" altLang="ja-JP" sz="1400">
                <a:latin typeface="Calibri" charset="0"/>
              </a:rPr>
              <a:t> thought: </a:t>
            </a:r>
            <a:r>
              <a:rPr lang="en-US" altLang="ja-JP" sz="1400" i="1">
                <a:latin typeface="Calibri" charset="0"/>
              </a:rPr>
              <a:t>She shouldn</a:t>
            </a:r>
            <a:r>
              <a:rPr lang="ja-JP" altLang="en-US" sz="1400" i="1">
                <a:latin typeface="Calibri" charset="0"/>
              </a:rPr>
              <a:t>’</a:t>
            </a:r>
            <a:r>
              <a:rPr lang="en-US" altLang="ja-JP" sz="1400" i="1">
                <a:latin typeface="Calibri" charset="0"/>
              </a:rPr>
              <a:t>t call people names</a:t>
            </a:r>
            <a:r>
              <a:rPr lang="en-US" altLang="ja-JP" sz="1400">
                <a:latin typeface="Calibri" charset="0"/>
              </a:rPr>
              <a:t>. |</a:t>
            </a:r>
            <a:r>
              <a:rPr lang="en-US" altLang="ja-JP" sz="1400" i="1">
                <a:latin typeface="Calibri" charset="0"/>
              </a:rPr>
              <a:t> </a:t>
            </a:r>
            <a:r>
              <a:rPr lang="en-US" altLang="ja-JP" sz="1400">
                <a:latin typeface="Calibri" charset="0"/>
              </a:rPr>
              <a:t>State the Need:  </a:t>
            </a:r>
            <a:r>
              <a:rPr lang="en-US" altLang="ja-JP" sz="1400" i="1">
                <a:latin typeface="Calibri" charset="0"/>
              </a:rPr>
              <a:t>I want RESPECT for all people.</a:t>
            </a:r>
          </a:p>
          <a:p>
            <a:pPr marL="0" indent="0">
              <a:buFont typeface="Arial" charset="0"/>
              <a:buNone/>
            </a:pPr>
            <a:r>
              <a:rPr lang="en-US" b="1">
                <a:latin typeface="Calibri" charset="0"/>
              </a:rPr>
              <a:t>S</a:t>
            </a:r>
            <a:r>
              <a:rPr lang="en-US" sz="2000">
                <a:latin typeface="Calibri" charset="0"/>
              </a:rPr>
              <a:t>IT </a:t>
            </a:r>
            <a:r>
              <a:rPr lang="en-US" sz="1800">
                <a:latin typeface="Calibri" charset="0"/>
              </a:rPr>
              <a:t>quietly for at least one minute, holding the Need Card(s) that you discovered. Notice how important the Need or Needs are to you. </a:t>
            </a:r>
          </a:p>
          <a:p>
            <a:pPr marL="0" indent="0">
              <a:buFont typeface="Arial" charset="0"/>
              <a:buNone/>
            </a:pPr>
            <a:r>
              <a:rPr lang="en-US" b="1">
                <a:latin typeface="Calibri" charset="0"/>
              </a:rPr>
              <a:t>E</a:t>
            </a:r>
            <a:r>
              <a:rPr lang="en-US" sz="1800">
                <a:latin typeface="Calibri" charset="0"/>
              </a:rPr>
              <a:t>XPLORE possible actions you can take to meet your need(s).</a:t>
            </a:r>
          </a:p>
          <a:p>
            <a:pPr marL="0" indent="0" algn="ctr">
              <a:buFont typeface="Arial" charset="0"/>
              <a:buNone/>
            </a:pPr>
            <a:r>
              <a:rPr lang="en-US" sz="1600" i="1">
                <a:latin typeface="Calibri" charset="0"/>
              </a:rPr>
              <a:t>What REQUESTS do you want to make of yourself, or of someone else,</a:t>
            </a:r>
          </a:p>
          <a:p>
            <a:pPr marL="0" indent="0" algn="ctr">
              <a:buFont typeface="Arial" charset="0"/>
              <a:buNone/>
            </a:pPr>
            <a:r>
              <a:rPr lang="en-US" sz="1600" i="1">
                <a:latin typeface="Calibri" charset="0"/>
              </a:rPr>
              <a:t> to help meet these important Needs?</a:t>
            </a:r>
          </a:p>
          <a:p>
            <a:pPr marL="0" indent="0">
              <a:buFont typeface="Arial" charset="0"/>
              <a:buNone/>
            </a:pPr>
            <a:endParaRPr lang="en-US" sz="1600" i="1">
              <a:latin typeface="Calibri" charset="0"/>
            </a:endParaRPr>
          </a:p>
          <a:p>
            <a:pPr marL="0" indent="0">
              <a:buFont typeface="Arial" charset="0"/>
              <a:buNone/>
            </a:pPr>
            <a:r>
              <a:rPr lang="en-US" sz="1600" i="1">
                <a:latin typeface="Calibri" charset="0"/>
              </a:rPr>
              <a:t>.</a:t>
            </a:r>
          </a:p>
          <a:p>
            <a:pPr marL="0" indent="0">
              <a:buFont typeface="Arial" charset="0"/>
              <a:buNone/>
            </a:pPr>
            <a:endParaRPr lang="en-US" sz="2000">
              <a:latin typeface="Calibri" charset="0"/>
            </a:endParaRPr>
          </a:p>
          <a:p>
            <a:pPr marL="0" indent="0">
              <a:buFont typeface="Arial" charset="0"/>
              <a:buNone/>
            </a:pPr>
            <a:endParaRPr lang="en-US" sz="1600">
              <a:latin typeface="Calibri" charset="0"/>
            </a:endParaRPr>
          </a:p>
          <a:p>
            <a:pPr marL="0" indent="0" eaLnBrk="1" hangingPunct="1">
              <a:lnSpc>
                <a:spcPct val="90000"/>
              </a:lnSpc>
              <a:buFont typeface="Arial" charset="0"/>
              <a:buNone/>
            </a:pPr>
            <a:endParaRPr lang="en-US" sz="1600">
              <a:latin typeface="Calibri" charset="0"/>
            </a:endParaRPr>
          </a:p>
          <a:p>
            <a:pPr marL="0" indent="0" eaLnBrk="1" hangingPunct="1">
              <a:lnSpc>
                <a:spcPct val="90000"/>
              </a:lnSpc>
              <a:buFont typeface="Arial" charset="0"/>
              <a:buNone/>
            </a:pPr>
            <a:endParaRPr lang="en-US" sz="1600">
              <a:latin typeface="Calibri" charset="0"/>
            </a:endParaRPr>
          </a:p>
          <a:p>
            <a:pPr marL="0" indent="0" eaLnBrk="1" hangingPunct="1">
              <a:lnSpc>
                <a:spcPct val="90000"/>
              </a:lnSpc>
              <a:buFont typeface="Arial" charset="0"/>
              <a:buNone/>
            </a:pPr>
            <a:endParaRPr lang="en-US" sz="1900">
              <a:latin typeface="Calibri" charset="0"/>
            </a:endParaRPr>
          </a:p>
          <a:p>
            <a:pPr marL="0" indent="0" algn="ctr" eaLnBrk="1" hangingPunct="1">
              <a:lnSpc>
                <a:spcPct val="90000"/>
              </a:lnSpc>
              <a:buFont typeface="Arial" charset="0"/>
              <a:buNone/>
            </a:pPr>
            <a:endParaRPr lang="en-US" sz="1900">
              <a:latin typeface="Calibri" charset="0"/>
            </a:endParaRPr>
          </a:p>
          <a:p>
            <a:pPr marL="0" indent="0" algn="ctr" eaLnBrk="1" hangingPunct="1">
              <a:lnSpc>
                <a:spcPct val="90000"/>
              </a:lnSpc>
              <a:buFont typeface="Arial" charset="0"/>
              <a:buNone/>
            </a:pPr>
            <a:endParaRPr lang="en-US" sz="1900">
              <a:latin typeface="Calibri" charset="0"/>
            </a:endParaRPr>
          </a:p>
          <a:p>
            <a:pPr marL="0" indent="0" algn="ctr" eaLnBrk="1" hangingPunct="1">
              <a:lnSpc>
                <a:spcPct val="90000"/>
              </a:lnSpc>
              <a:buFont typeface="Arial" charset="0"/>
              <a:buNone/>
            </a:pPr>
            <a:endParaRPr lang="en-US" sz="1900">
              <a:latin typeface="Calibri" charset="0"/>
            </a:endParaRPr>
          </a:p>
          <a:p>
            <a:pPr marL="0" indent="0" algn="ctr" eaLnBrk="1" hangingPunct="1">
              <a:lnSpc>
                <a:spcPct val="90000"/>
              </a:lnSpc>
              <a:buFont typeface="Arial" charset="0"/>
              <a:buNone/>
            </a:pPr>
            <a:endParaRPr lang="en-US" sz="1900">
              <a:latin typeface="Calibri" charset="0"/>
            </a:endParaRPr>
          </a:p>
          <a:p>
            <a:pPr marL="0" indent="0" algn="ctr" eaLnBrk="1" hangingPunct="1">
              <a:lnSpc>
                <a:spcPct val="90000"/>
              </a:lnSpc>
              <a:buFont typeface="Arial" charset="0"/>
              <a:buNone/>
            </a:pPr>
            <a:endParaRPr lang="en-US" sz="1900">
              <a:latin typeface="Calibri" charset="0"/>
            </a:endParaRPr>
          </a:p>
          <a:p>
            <a:pPr marL="0" indent="0" algn="ctr" eaLnBrk="1" hangingPunct="1">
              <a:lnSpc>
                <a:spcPct val="90000"/>
              </a:lnSpc>
              <a:buFont typeface="Arial" charset="0"/>
              <a:buNone/>
            </a:pPr>
            <a:endParaRPr lang="en-US" sz="1900">
              <a:latin typeface="Calibri" charset="0"/>
            </a:endParaRPr>
          </a:p>
          <a:p>
            <a:pPr marL="0" indent="0" algn="ctr" eaLnBrk="1" hangingPunct="1">
              <a:lnSpc>
                <a:spcPct val="90000"/>
              </a:lnSpc>
              <a:buFont typeface="Arial" charset="0"/>
              <a:buNone/>
            </a:pPr>
            <a:endParaRPr lang="en-US" sz="1900">
              <a:latin typeface="Calibri" charset="0"/>
            </a:endParaRPr>
          </a:p>
          <a:p>
            <a:pPr marL="0" indent="0" algn="ctr" eaLnBrk="1" hangingPunct="1">
              <a:lnSpc>
                <a:spcPct val="90000"/>
              </a:lnSpc>
              <a:spcAft>
                <a:spcPts val="600"/>
              </a:spcAft>
              <a:buFont typeface="Arial" charset="0"/>
              <a:buNone/>
            </a:pPr>
            <a:endParaRPr lang="en-US" sz="1900">
              <a:latin typeface="Calibri" charset="0"/>
            </a:endParaRPr>
          </a:p>
          <a:p>
            <a:pPr marL="0" indent="0" algn="ctr" eaLnBrk="1" hangingPunct="1">
              <a:lnSpc>
                <a:spcPct val="90000"/>
              </a:lnSpc>
              <a:spcAft>
                <a:spcPts val="600"/>
              </a:spcAft>
              <a:buFont typeface="Arial" charset="0"/>
              <a:buNone/>
            </a:pPr>
            <a:r>
              <a:rPr lang="en-US" sz="1900">
                <a:latin typeface="Calibri" charset="0"/>
              </a:rPr>
              <a:t>• They each place their Feelings and Needs Cards on their mat. </a:t>
            </a:r>
            <a:r>
              <a:rPr lang="en-US" sz="1400">
                <a:latin typeface="Calibri" charset="0"/>
              </a:rPr>
              <a:t>(Self-Empathy)</a:t>
            </a:r>
          </a:p>
          <a:p>
            <a:pPr marL="0" indent="0" algn="ctr" eaLnBrk="1" hangingPunct="1">
              <a:lnSpc>
                <a:spcPct val="90000"/>
              </a:lnSpc>
              <a:buFont typeface="Arial" charset="0"/>
              <a:buNone/>
            </a:pPr>
            <a:endParaRPr lang="en-US" sz="1900">
              <a:latin typeface="Calibri" charset="0"/>
            </a:endParaRPr>
          </a:p>
        </p:txBody>
      </p:sp>
      <p:sp>
        <p:nvSpPr>
          <p:cNvPr id="95235" name="Title 2"/>
          <p:cNvSpPr>
            <a:spLocks noGrp="1"/>
          </p:cNvSpPr>
          <p:nvPr>
            <p:ph type="title"/>
          </p:nvPr>
        </p:nvSpPr>
        <p:spPr>
          <a:xfrm>
            <a:off x="1427163" y="444500"/>
            <a:ext cx="7018337" cy="1219200"/>
          </a:xfrm>
        </p:spPr>
        <p:txBody>
          <a:bodyPr/>
          <a:lstStyle/>
          <a:p>
            <a:pPr algn="l" eaLnBrk="1" hangingPunct="1"/>
            <a:r>
              <a:rPr lang="en-US" sz="3600" b="1" i="1">
                <a:latin typeface="Calibri" charset="0"/>
              </a:rPr>
              <a:t>      </a:t>
            </a:r>
            <a:r>
              <a:rPr lang="en-US" sz="3200" b="1" i="1">
                <a:latin typeface="Calibri" charset="0"/>
              </a:rPr>
              <a:t>Game 4:</a:t>
            </a:r>
            <a:r>
              <a:rPr lang="en-US" sz="3200" i="1">
                <a:latin typeface="Calibri" charset="0"/>
              </a:rPr>
              <a:t> D.E.F.U.S.E. Anger </a:t>
            </a:r>
            <a:r>
              <a:rPr lang="en-US" sz="2400" i="1">
                <a:latin typeface="Calibri" charset="0"/>
              </a:rPr>
              <a:t>(cont.)</a:t>
            </a:r>
            <a:endParaRPr lang="en-US" sz="2400">
              <a:solidFill>
                <a:srgbClr val="E5C451"/>
              </a:solidFill>
              <a:latin typeface="Silom" charset="0"/>
              <a:cs typeface="Silom" charset="0"/>
            </a:endParaRPr>
          </a:p>
        </p:txBody>
      </p:sp>
      <p:sp>
        <p:nvSpPr>
          <p:cNvPr id="95236" name="Slide Number Placeholder 1"/>
          <p:cNvSpPr>
            <a:spLocks noGrp="1"/>
          </p:cNvSpPr>
          <p:nvPr>
            <p:ph type="sldNum" sz="quarter" idx="12"/>
          </p:nvPr>
        </p:nvSpPr>
        <p:spPr bwMode="auto">
          <a:xfrm>
            <a:off x="6553200" y="6200775"/>
            <a:ext cx="21336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C8FD05D6-1DC1-0C44-9F96-CAEA9F5057BD}" type="slidenum">
              <a:rPr lang="en-US" sz="1200">
                <a:solidFill>
                  <a:srgbClr val="898989"/>
                </a:solidFill>
                <a:latin typeface="Calibri" charset="0"/>
              </a:rPr>
              <a:pPr eaLnBrk="1" hangingPunct="1"/>
              <a:t>60</a:t>
            </a:fld>
            <a:endParaRPr lang="en-US" sz="1200">
              <a:solidFill>
                <a:srgbClr val="898989"/>
              </a:solidFill>
              <a:latin typeface="Calibri" charset="0"/>
            </a:endParaRPr>
          </a:p>
        </p:txBody>
      </p:sp>
      <p:pic>
        <p:nvPicPr>
          <p:cNvPr id="95237" name="Picture 6" descr="Logo Graphic Alo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763" y="215900"/>
            <a:ext cx="1441450" cy="1447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2017713" y="820738"/>
            <a:ext cx="5707062" cy="660400"/>
          </a:xfrm>
          <a:prstGeom prst="roundRect">
            <a:avLst/>
          </a:prstGeom>
          <a:solidFill>
            <a:schemeClr val="bg2">
              <a:lumMod val="75000"/>
            </a:scheme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1800"/>
          </a:p>
        </p:txBody>
      </p:sp>
      <p:sp>
        <p:nvSpPr>
          <p:cNvPr id="96258" name="Title 2"/>
          <p:cNvSpPr>
            <a:spLocks noGrp="1"/>
          </p:cNvSpPr>
          <p:nvPr>
            <p:ph type="title"/>
          </p:nvPr>
        </p:nvSpPr>
        <p:spPr>
          <a:xfrm>
            <a:off x="1427163" y="531813"/>
            <a:ext cx="7018337" cy="1219200"/>
          </a:xfrm>
        </p:spPr>
        <p:txBody>
          <a:bodyPr/>
          <a:lstStyle/>
          <a:p>
            <a:pPr algn="l" eaLnBrk="1" hangingPunct="1"/>
            <a:r>
              <a:rPr lang="en-US" sz="3600" b="1" i="1">
                <a:latin typeface="Calibri" charset="0"/>
              </a:rPr>
              <a:t>      </a:t>
            </a:r>
            <a:r>
              <a:rPr lang="en-US" sz="3200" b="1" i="1">
                <a:latin typeface="Calibri" charset="0"/>
              </a:rPr>
              <a:t>Game 5:</a:t>
            </a:r>
            <a:r>
              <a:rPr lang="en-US" sz="3200" i="1">
                <a:latin typeface="Calibri" charset="0"/>
              </a:rPr>
              <a:t> Dig for the Gold</a:t>
            </a:r>
            <a:endParaRPr lang="en-US" sz="2400">
              <a:solidFill>
                <a:srgbClr val="E5C451"/>
              </a:solidFill>
              <a:latin typeface="Silom" charset="0"/>
              <a:cs typeface="Silom" charset="0"/>
            </a:endParaRPr>
          </a:p>
        </p:txBody>
      </p:sp>
      <p:sp>
        <p:nvSpPr>
          <p:cNvPr id="96259" name="Slide Number Placeholder 1"/>
          <p:cNvSpPr>
            <a:spLocks noGrp="1"/>
          </p:cNvSpPr>
          <p:nvPr>
            <p:ph type="sldNum" sz="quarter" idx="12"/>
          </p:nvPr>
        </p:nvSpPr>
        <p:spPr bwMode="auto">
          <a:xfrm>
            <a:off x="6553200" y="6200775"/>
            <a:ext cx="21336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6CBB0652-2996-EA41-BE86-71E4C95F4AD5}" type="slidenum">
              <a:rPr lang="en-US" sz="1200">
                <a:solidFill>
                  <a:srgbClr val="898989"/>
                </a:solidFill>
                <a:latin typeface="Calibri" charset="0"/>
              </a:rPr>
              <a:pPr eaLnBrk="1" hangingPunct="1"/>
              <a:t>61</a:t>
            </a:fld>
            <a:endParaRPr lang="en-US" sz="1200">
              <a:solidFill>
                <a:srgbClr val="898989"/>
              </a:solidFill>
              <a:latin typeface="Calibri" charset="0"/>
            </a:endParaRPr>
          </a:p>
        </p:txBody>
      </p:sp>
      <p:pic>
        <p:nvPicPr>
          <p:cNvPr id="96260" name="Picture 6" descr="Logo Graphic Alo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763" y="215900"/>
            <a:ext cx="1441450" cy="1447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96261" name="Content Placeholder 1"/>
          <p:cNvSpPr>
            <a:spLocks noGrp="1"/>
          </p:cNvSpPr>
          <p:nvPr>
            <p:ph idx="1"/>
          </p:nvPr>
        </p:nvSpPr>
        <p:spPr>
          <a:xfrm>
            <a:off x="327025" y="1857375"/>
            <a:ext cx="8229600" cy="4748213"/>
          </a:xfrm>
        </p:spPr>
        <p:txBody>
          <a:bodyPr/>
          <a:lstStyle/>
          <a:p>
            <a:pPr marL="0" indent="0">
              <a:buFont typeface="Arial" charset="0"/>
              <a:buNone/>
            </a:pPr>
            <a:r>
              <a:rPr lang="en-US" sz="1800">
                <a:solidFill>
                  <a:srgbClr val="000000"/>
                </a:solidFill>
                <a:latin typeface="Calibri" charset="0"/>
              </a:rPr>
              <a:t>The Choice Cards—</a:t>
            </a:r>
            <a:r>
              <a:rPr lang="en-US" sz="1800" b="1" i="1">
                <a:solidFill>
                  <a:srgbClr val="000000"/>
                </a:solidFill>
                <a:latin typeface="Calibri" charset="0"/>
              </a:rPr>
              <a:t>Complain</a:t>
            </a:r>
            <a:r>
              <a:rPr lang="en-US" sz="1800">
                <a:solidFill>
                  <a:srgbClr val="000000"/>
                </a:solidFill>
                <a:latin typeface="Calibri" charset="0"/>
              </a:rPr>
              <a:t>, </a:t>
            </a:r>
            <a:r>
              <a:rPr lang="en-US" sz="1800" b="1" i="1">
                <a:solidFill>
                  <a:srgbClr val="000000"/>
                </a:solidFill>
                <a:latin typeface="Calibri" charset="0"/>
              </a:rPr>
              <a:t>Blame</a:t>
            </a:r>
            <a:r>
              <a:rPr lang="en-US" sz="1800">
                <a:solidFill>
                  <a:srgbClr val="000000"/>
                </a:solidFill>
                <a:latin typeface="Calibri" charset="0"/>
              </a:rPr>
              <a:t>, </a:t>
            </a:r>
            <a:r>
              <a:rPr lang="en-US" sz="1800" b="1" i="1">
                <a:solidFill>
                  <a:srgbClr val="000000"/>
                </a:solidFill>
                <a:latin typeface="Calibri" charset="0"/>
              </a:rPr>
              <a:t>Label </a:t>
            </a:r>
            <a:r>
              <a:rPr lang="en-US" sz="1800">
                <a:solidFill>
                  <a:srgbClr val="000000"/>
                </a:solidFill>
                <a:latin typeface="Calibri" charset="0"/>
              </a:rPr>
              <a:t>and </a:t>
            </a:r>
            <a:r>
              <a:rPr lang="en-US" sz="1800" b="1" i="1">
                <a:solidFill>
                  <a:srgbClr val="000000"/>
                </a:solidFill>
                <a:latin typeface="Calibri" charset="0"/>
              </a:rPr>
              <a:t>Demand</a:t>
            </a:r>
            <a:r>
              <a:rPr lang="en-US" sz="1800">
                <a:solidFill>
                  <a:srgbClr val="000000"/>
                </a:solidFill>
                <a:latin typeface="Calibri" charset="0"/>
              </a:rPr>
              <a:t>—are common examples of choices that take us directly to the Fault Zone. Each of these responses is made up of judgmental thinking that finds fault</a:t>
            </a:r>
            <a:r>
              <a:rPr lang="en-US" sz="1600">
                <a:solidFill>
                  <a:srgbClr val="000000"/>
                </a:solidFill>
                <a:latin typeface="Calibri" charset="0"/>
              </a:rPr>
              <a:t>. </a:t>
            </a:r>
          </a:p>
          <a:p>
            <a:pPr marL="0" indent="0">
              <a:buFont typeface="Arial" charset="0"/>
              <a:buNone/>
            </a:pPr>
            <a:r>
              <a:rPr lang="en-US" sz="1800">
                <a:solidFill>
                  <a:srgbClr val="000000"/>
                </a:solidFill>
                <a:latin typeface="Calibri" charset="0"/>
              </a:rPr>
              <a:t>When we find ourselves in the Fault Zone, we still have choices. We can continue to complain, blame, label, or demand, and see how that plays out. Another choice is to dig underneath our judgments to find the Golden Needs—the life energy that exists at every moment, underneath all thoughts and judgments—and see how that plays out.</a:t>
            </a:r>
          </a:p>
          <a:p>
            <a:pPr marL="0" indent="0">
              <a:buFont typeface="Arial" charset="0"/>
              <a:buNone/>
            </a:pPr>
            <a:endParaRPr lang="en-US" sz="1100">
              <a:solidFill>
                <a:srgbClr val="000000"/>
              </a:solidFill>
              <a:latin typeface="Calibri" charset="0"/>
            </a:endParaRPr>
          </a:p>
          <a:p>
            <a:pPr marL="0" indent="0" algn="ctr">
              <a:buFont typeface="Arial" charset="0"/>
              <a:buNone/>
            </a:pPr>
            <a:r>
              <a:rPr lang="en-US" sz="2000" b="1">
                <a:solidFill>
                  <a:srgbClr val="000000"/>
                </a:solidFill>
                <a:latin typeface="Calibri" charset="0"/>
              </a:rPr>
              <a:t>—Directions to </a:t>
            </a:r>
            <a:r>
              <a:rPr lang="en-US" sz="2000" b="1" i="1">
                <a:solidFill>
                  <a:srgbClr val="000000"/>
                </a:solidFill>
                <a:latin typeface="Calibri" charset="0"/>
              </a:rPr>
              <a:t>Dig for the Gold— </a:t>
            </a:r>
          </a:p>
          <a:p>
            <a:pPr marL="0" indent="0">
              <a:buFont typeface="Arial" charset="0"/>
              <a:buNone/>
            </a:pPr>
            <a:r>
              <a:rPr lang="en-US" sz="1800">
                <a:solidFill>
                  <a:srgbClr val="000000"/>
                </a:solidFill>
                <a:latin typeface="Calibri" charset="0"/>
              </a:rPr>
              <a:t>1. Take a breath and notice how you are feeling in your body. Any tension? Heat? Discomfort? Check where you are on the Feeling Thermometer. If you</a:t>
            </a:r>
            <a:r>
              <a:rPr lang="ja-JP" altLang="en-US" sz="1800">
                <a:solidFill>
                  <a:srgbClr val="000000"/>
                </a:solidFill>
                <a:latin typeface="Calibri" charset="0"/>
              </a:rPr>
              <a:t>’</a:t>
            </a:r>
            <a:r>
              <a:rPr lang="en-US" altLang="ja-JP" sz="1800">
                <a:solidFill>
                  <a:srgbClr val="000000"/>
                </a:solidFill>
                <a:latin typeface="Calibri" charset="0"/>
              </a:rPr>
              <a:t>re not at Calm-Alert, do an Energy Shifter. </a:t>
            </a:r>
            <a:r>
              <a:rPr lang="en-US" altLang="ja-JP" sz="1600">
                <a:latin typeface="Calibri" charset="0"/>
              </a:rPr>
              <a:t>(See pp. 30-31 for a few Energy Shifters.)</a:t>
            </a:r>
          </a:p>
          <a:p>
            <a:pPr marL="0" indent="0">
              <a:buFont typeface="Arial" charset="0"/>
              <a:buNone/>
            </a:pPr>
            <a:r>
              <a:rPr lang="en-US" sz="1800">
                <a:solidFill>
                  <a:srgbClr val="000000"/>
                </a:solidFill>
                <a:latin typeface="Calibri" charset="0"/>
              </a:rPr>
              <a:t>2. To acknowledge the thinking that contributes to how you are feeling, take another breath and notice your judgmental thinking. Share these thoughts with an empathic friend or write them on a post-it note and stick it on the Fault Zone of your Mat.</a:t>
            </a:r>
          </a:p>
          <a:p>
            <a:pPr marL="0" indent="0">
              <a:buFont typeface="Arial" charset="0"/>
              <a:buNone/>
            </a:pPr>
            <a:r>
              <a:rPr lang="en-US" sz="1800">
                <a:solidFill>
                  <a:srgbClr val="000000"/>
                </a:solidFill>
                <a:latin typeface="Calibri" charset="0"/>
              </a:rPr>
              <a:t>	     </a:t>
            </a:r>
            <a:r>
              <a:rPr lang="en-US" sz="1600">
                <a:solidFill>
                  <a:srgbClr val="000000"/>
                </a:solidFill>
                <a:latin typeface="Calibri" charset="0"/>
              </a:rPr>
              <a:t>Example: </a:t>
            </a:r>
            <a:r>
              <a:rPr lang="en-US" sz="1600" i="1">
                <a:solidFill>
                  <a:srgbClr val="000000"/>
                </a:solidFill>
                <a:latin typeface="Calibri" charset="0"/>
              </a:rPr>
              <a:t>It</a:t>
            </a:r>
            <a:r>
              <a:rPr lang="ja-JP" altLang="en-US" sz="1600" i="1">
                <a:solidFill>
                  <a:srgbClr val="000000"/>
                </a:solidFill>
                <a:latin typeface="Calibri" charset="0"/>
              </a:rPr>
              <a:t>’</a:t>
            </a:r>
            <a:r>
              <a:rPr lang="en-US" altLang="ja-JP" sz="1600" i="1">
                <a:solidFill>
                  <a:srgbClr val="000000"/>
                </a:solidFill>
                <a:latin typeface="Calibri" charset="0"/>
              </a:rPr>
              <a:t>s his fault that I</a:t>
            </a:r>
            <a:r>
              <a:rPr lang="ja-JP" altLang="en-US" sz="1600" i="1">
                <a:solidFill>
                  <a:srgbClr val="000000"/>
                </a:solidFill>
                <a:latin typeface="Calibri" charset="0"/>
              </a:rPr>
              <a:t>’</a:t>
            </a:r>
            <a:r>
              <a:rPr lang="en-US" altLang="ja-JP" sz="1600" i="1">
                <a:solidFill>
                  <a:srgbClr val="000000"/>
                </a:solidFill>
                <a:latin typeface="Calibri" charset="0"/>
              </a:rPr>
              <a:t>m feeling so upset.</a:t>
            </a:r>
          </a:p>
          <a:p>
            <a:pPr marL="0" indent="0">
              <a:buFont typeface="Arial" charset="0"/>
              <a:buNone/>
            </a:pPr>
            <a:endParaRPr lang="en-US" sz="1800">
              <a:solidFill>
                <a:srgbClr val="FF0000"/>
              </a:solidFill>
              <a:latin typeface="Calibri" charset="0"/>
            </a:endParaRPr>
          </a:p>
          <a:p>
            <a:pPr marL="0" indent="0">
              <a:buFont typeface="Arial" charset="0"/>
              <a:buNone/>
            </a:pPr>
            <a:r>
              <a:rPr lang="en-US" sz="1800">
                <a:latin typeface="Calibri" charset="0"/>
              </a:rPr>
              <a:t>		</a:t>
            </a:r>
            <a:endParaRPr lang="en-US" sz="1600">
              <a:latin typeface="Calibri" charset="0"/>
            </a:endParaRPr>
          </a:p>
        </p:txBody>
      </p:sp>
      <p:sp>
        <p:nvSpPr>
          <p:cNvPr id="96262" name="TextBox 1"/>
          <p:cNvSpPr txBox="1">
            <a:spLocks noChangeArrowheads="1"/>
          </p:cNvSpPr>
          <p:nvPr/>
        </p:nvSpPr>
        <p:spPr bwMode="auto">
          <a:xfrm>
            <a:off x="3455988" y="1490663"/>
            <a:ext cx="1733550" cy="3667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i="1"/>
              <a:t>(for one player)</a:t>
            </a:r>
            <a:endParaRPr lang="en-US" sz="180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2017713" y="820738"/>
            <a:ext cx="5707062" cy="660400"/>
          </a:xfrm>
          <a:prstGeom prst="roundRect">
            <a:avLst/>
          </a:prstGeom>
          <a:solidFill>
            <a:schemeClr val="bg2">
              <a:lumMod val="75000"/>
            </a:schemeClr>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1800"/>
          </a:p>
        </p:txBody>
      </p:sp>
      <p:sp>
        <p:nvSpPr>
          <p:cNvPr id="97282" name="Title 2"/>
          <p:cNvSpPr>
            <a:spLocks noGrp="1"/>
          </p:cNvSpPr>
          <p:nvPr>
            <p:ph type="title"/>
          </p:nvPr>
        </p:nvSpPr>
        <p:spPr>
          <a:xfrm>
            <a:off x="1427163" y="444500"/>
            <a:ext cx="7018337" cy="1219200"/>
          </a:xfrm>
        </p:spPr>
        <p:txBody>
          <a:bodyPr/>
          <a:lstStyle/>
          <a:p>
            <a:pPr algn="l" eaLnBrk="1" hangingPunct="1"/>
            <a:r>
              <a:rPr lang="en-US" sz="3600" b="1" i="1">
                <a:latin typeface="Calibri" charset="0"/>
              </a:rPr>
              <a:t>      </a:t>
            </a:r>
            <a:r>
              <a:rPr lang="en-US" sz="3200" b="1" i="1">
                <a:latin typeface="Calibri" charset="0"/>
              </a:rPr>
              <a:t>Game 5:</a:t>
            </a:r>
            <a:r>
              <a:rPr lang="en-US" sz="3200" i="1">
                <a:latin typeface="Calibri" charset="0"/>
              </a:rPr>
              <a:t> Dig for the Gold </a:t>
            </a:r>
            <a:r>
              <a:rPr lang="en-US" sz="2400" i="1">
                <a:latin typeface="Calibri" charset="0"/>
              </a:rPr>
              <a:t>(cont.)</a:t>
            </a:r>
            <a:endParaRPr lang="en-US" sz="2400">
              <a:solidFill>
                <a:srgbClr val="E5C451"/>
              </a:solidFill>
              <a:latin typeface="Silom" charset="0"/>
              <a:cs typeface="Silom" charset="0"/>
            </a:endParaRPr>
          </a:p>
        </p:txBody>
      </p:sp>
      <p:sp>
        <p:nvSpPr>
          <p:cNvPr id="97283" name="Slide Number Placeholder 1"/>
          <p:cNvSpPr>
            <a:spLocks noGrp="1"/>
          </p:cNvSpPr>
          <p:nvPr>
            <p:ph type="sldNum" sz="quarter" idx="12"/>
          </p:nvPr>
        </p:nvSpPr>
        <p:spPr bwMode="auto">
          <a:xfrm>
            <a:off x="6553200" y="6200775"/>
            <a:ext cx="21336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D0B69F37-30B8-F14D-926C-C34ED37F9408}" type="slidenum">
              <a:rPr lang="en-US" sz="1200">
                <a:solidFill>
                  <a:srgbClr val="898989"/>
                </a:solidFill>
                <a:latin typeface="Calibri" charset="0"/>
              </a:rPr>
              <a:pPr eaLnBrk="1" hangingPunct="1"/>
              <a:t>62</a:t>
            </a:fld>
            <a:endParaRPr lang="en-US" sz="1200">
              <a:solidFill>
                <a:srgbClr val="898989"/>
              </a:solidFill>
              <a:latin typeface="Calibri" charset="0"/>
            </a:endParaRPr>
          </a:p>
        </p:txBody>
      </p:sp>
      <p:pic>
        <p:nvPicPr>
          <p:cNvPr id="97284" name="Picture 6" descr="Logo Graphic Alo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763" y="215900"/>
            <a:ext cx="1441450" cy="1447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97285" name="Content Placeholder 1"/>
          <p:cNvSpPr>
            <a:spLocks noGrp="1"/>
          </p:cNvSpPr>
          <p:nvPr>
            <p:ph idx="1"/>
          </p:nvPr>
        </p:nvSpPr>
        <p:spPr>
          <a:xfrm>
            <a:off x="457200" y="1600200"/>
            <a:ext cx="8229600" cy="4824413"/>
          </a:xfrm>
        </p:spPr>
        <p:txBody>
          <a:bodyPr/>
          <a:lstStyle/>
          <a:p>
            <a:pPr marL="0" indent="0">
              <a:buFont typeface="Arial" charset="0"/>
              <a:buNone/>
            </a:pPr>
            <a:r>
              <a:rPr lang="en-US" sz="1800">
                <a:latin typeface="Calibri" charset="0"/>
              </a:rPr>
              <a:t>3. Make an observation about the situation. Select the </a:t>
            </a:r>
            <a:r>
              <a:rPr lang="en-US" sz="1800" b="1" i="1">
                <a:latin typeface="Calibri" charset="0"/>
              </a:rPr>
              <a:t>Make an Observation </a:t>
            </a:r>
            <a:r>
              <a:rPr lang="en-US" sz="1800">
                <a:latin typeface="Calibri" charset="0"/>
              </a:rPr>
              <a:t>Choice Card and place it to the right of your Mat, to recognize your choice</a:t>
            </a:r>
          </a:p>
          <a:p>
            <a:pPr marL="0" indent="0">
              <a:buFont typeface="Arial" charset="0"/>
              <a:buNone/>
            </a:pPr>
            <a:r>
              <a:rPr lang="en-US" sz="1800">
                <a:latin typeface="Calibri" charset="0"/>
              </a:rPr>
              <a:t>	     </a:t>
            </a:r>
            <a:r>
              <a:rPr lang="en-US" sz="1600">
                <a:latin typeface="Calibri" charset="0"/>
              </a:rPr>
              <a:t>Ex: </a:t>
            </a:r>
            <a:r>
              <a:rPr lang="en-US" sz="1600" i="1">
                <a:latin typeface="Calibri" charset="0"/>
              </a:rPr>
              <a:t>He raised his voice and said </a:t>
            </a:r>
            <a:r>
              <a:rPr lang="ja-JP" altLang="en-US" sz="1600" i="1">
                <a:latin typeface="Calibri" charset="0"/>
              </a:rPr>
              <a:t>“</a:t>
            </a:r>
            <a:r>
              <a:rPr lang="en-US" altLang="ja-JP" sz="1600" i="1">
                <a:latin typeface="Calibri" charset="0"/>
              </a:rPr>
              <a:t>You don</a:t>
            </a:r>
            <a:r>
              <a:rPr lang="ja-JP" altLang="en-US" sz="1600" i="1">
                <a:latin typeface="Calibri" charset="0"/>
              </a:rPr>
              <a:t>’</a:t>
            </a:r>
            <a:r>
              <a:rPr lang="en-US" altLang="ja-JP" sz="1600" i="1">
                <a:latin typeface="Calibri" charset="0"/>
              </a:rPr>
              <a:t>t care.</a:t>
            </a:r>
            <a:r>
              <a:rPr lang="ja-JP" altLang="en-US" sz="1800" i="1">
                <a:latin typeface="Calibri" charset="0"/>
              </a:rPr>
              <a:t>”</a:t>
            </a:r>
            <a:endParaRPr lang="en-US" altLang="ja-JP" sz="1800" i="1">
              <a:latin typeface="Calibri" charset="0"/>
            </a:endParaRPr>
          </a:p>
          <a:p>
            <a:pPr marL="0" indent="0">
              <a:buFont typeface="Arial" charset="0"/>
              <a:buNone/>
            </a:pPr>
            <a:endParaRPr lang="en-US" sz="800">
              <a:latin typeface="Calibri" charset="0"/>
            </a:endParaRPr>
          </a:p>
          <a:p>
            <a:pPr marL="0" indent="0">
              <a:buFont typeface="Arial" charset="0"/>
              <a:buNone/>
            </a:pPr>
            <a:r>
              <a:rPr lang="en-US" sz="1800">
                <a:latin typeface="Calibri" charset="0"/>
              </a:rPr>
              <a:t>4. Select the Choice Card that says </a:t>
            </a:r>
            <a:r>
              <a:rPr lang="en-US" sz="1800" b="1" i="1">
                <a:latin typeface="Calibri" charset="0"/>
              </a:rPr>
              <a:t>Listen for Your Feelings and Needs</a:t>
            </a:r>
            <a:r>
              <a:rPr lang="en-US" sz="1800">
                <a:latin typeface="Calibri" charset="0"/>
              </a:rPr>
              <a:t>, and place it to the right of the mat, underneath your last Choice.</a:t>
            </a:r>
          </a:p>
          <a:p>
            <a:pPr marL="0" indent="0">
              <a:buFont typeface="Arial" charset="0"/>
              <a:buNone/>
            </a:pPr>
            <a:endParaRPr lang="en-US" sz="800">
              <a:latin typeface="Calibri" charset="0"/>
            </a:endParaRPr>
          </a:p>
          <a:p>
            <a:pPr marL="0" indent="0">
              <a:buFont typeface="Arial" charset="0"/>
              <a:buNone/>
            </a:pPr>
            <a:r>
              <a:rPr lang="en-US" sz="1800">
                <a:latin typeface="Calibri" charset="0"/>
              </a:rPr>
              <a:t>5. Sort through the Feeling Card Deck, and identify your feelings, placing present feelings in the red Feeling Zone.</a:t>
            </a:r>
          </a:p>
          <a:p>
            <a:pPr marL="0" indent="0">
              <a:buFont typeface="Arial" charset="0"/>
              <a:buNone/>
            </a:pPr>
            <a:r>
              <a:rPr lang="en-US" sz="1800">
                <a:latin typeface="Calibri" charset="0"/>
              </a:rPr>
              <a:t>	     </a:t>
            </a:r>
            <a:r>
              <a:rPr lang="en-US" sz="1600">
                <a:latin typeface="Calibri" charset="0"/>
              </a:rPr>
              <a:t>Ex: </a:t>
            </a:r>
            <a:r>
              <a:rPr lang="en-US" sz="1600" i="1">
                <a:latin typeface="Calibri" charset="0"/>
              </a:rPr>
              <a:t>I feel upset </a:t>
            </a:r>
          </a:p>
          <a:p>
            <a:pPr marL="0" indent="0">
              <a:buFont typeface="Arial" charset="0"/>
              <a:buNone/>
            </a:pPr>
            <a:endParaRPr lang="en-US" sz="800">
              <a:latin typeface="Calibri" charset="0"/>
            </a:endParaRPr>
          </a:p>
          <a:p>
            <a:pPr marL="0" indent="0">
              <a:buFont typeface="Arial" charset="0"/>
              <a:buNone/>
            </a:pPr>
            <a:r>
              <a:rPr lang="en-US" sz="1800">
                <a:latin typeface="Calibri" charset="0"/>
              </a:rPr>
              <a:t>6. Sort through the Need Card Deck, and place the Need Cards that </a:t>
            </a:r>
            <a:r>
              <a:rPr lang="en-US" sz="1800">
                <a:solidFill>
                  <a:srgbClr val="000000"/>
                </a:solidFill>
                <a:latin typeface="Calibri" charset="0"/>
              </a:rPr>
              <a:t>describe</a:t>
            </a:r>
            <a:r>
              <a:rPr lang="en-US" sz="1800">
                <a:latin typeface="Calibri" charset="0"/>
              </a:rPr>
              <a:t> what</a:t>
            </a:r>
            <a:r>
              <a:rPr lang="ja-JP" altLang="en-US" sz="1800">
                <a:latin typeface="Calibri" charset="0"/>
              </a:rPr>
              <a:t>’</a:t>
            </a:r>
            <a:r>
              <a:rPr lang="en-US" altLang="ja-JP" sz="1800">
                <a:latin typeface="Calibri" charset="0"/>
              </a:rPr>
              <a:t>s important to you in this situation in the gold Needs Zone</a:t>
            </a:r>
          </a:p>
          <a:p>
            <a:pPr marL="0" indent="0">
              <a:buFont typeface="Arial" charset="0"/>
              <a:buNone/>
            </a:pPr>
            <a:r>
              <a:rPr lang="en-US" sz="1800">
                <a:latin typeface="Calibri" charset="0"/>
              </a:rPr>
              <a:t>	      </a:t>
            </a:r>
            <a:r>
              <a:rPr lang="en-US" sz="1600">
                <a:latin typeface="Calibri" charset="0"/>
              </a:rPr>
              <a:t>Ex: </a:t>
            </a:r>
            <a:r>
              <a:rPr lang="en-US" sz="1600" i="1">
                <a:latin typeface="Calibri" charset="0"/>
              </a:rPr>
              <a:t>I need understanding, and kindness. </a:t>
            </a:r>
          </a:p>
          <a:p>
            <a:pPr marL="0" indent="0">
              <a:buFont typeface="Arial" charset="0"/>
              <a:buNone/>
            </a:pPr>
            <a:endParaRPr lang="en-US" sz="800">
              <a:latin typeface="Calibri" charset="0"/>
            </a:endParaRPr>
          </a:p>
          <a:p>
            <a:pPr marL="0" indent="0">
              <a:buFont typeface="Arial" charset="0"/>
              <a:buNone/>
            </a:pPr>
            <a:r>
              <a:rPr lang="en-US" sz="1800">
                <a:latin typeface="Calibri" charset="0"/>
              </a:rPr>
              <a:t>7. Sit for a few minutes reflecting on your needs and how important they are to you.</a:t>
            </a:r>
          </a:p>
          <a:p>
            <a:pPr marL="0" indent="0">
              <a:buFont typeface="Arial" charset="0"/>
              <a:buNone/>
            </a:pPr>
            <a:endParaRPr lang="en-US" sz="800">
              <a:latin typeface="Calibri" charset="0"/>
            </a:endParaRPr>
          </a:p>
          <a:p>
            <a:pPr marL="0" indent="0">
              <a:buFont typeface="Arial" charset="0"/>
              <a:buNone/>
            </a:pPr>
            <a:r>
              <a:rPr lang="en-US" sz="1800">
                <a:latin typeface="Calibri" charset="0"/>
              </a:rPr>
              <a:t>8. Check where you are on the Feeling Thermometer. What do you choose to do next?</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Slide Number Placeholder 1"/>
          <p:cNvSpPr>
            <a:spLocks noGrp="1"/>
          </p:cNvSpPr>
          <p:nvPr>
            <p:ph type="sldNum" sz="quarter" idx="12"/>
          </p:nvPr>
        </p:nvSpPr>
        <p:spPr bwMode="auto">
          <a:xfrm>
            <a:off x="6553200" y="6200775"/>
            <a:ext cx="21336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747D8700-3CEE-6B48-82FF-C196D6E0D9C7}" type="slidenum">
              <a:rPr lang="en-US" sz="1200">
                <a:solidFill>
                  <a:srgbClr val="898989"/>
                </a:solidFill>
                <a:latin typeface="Calibri" charset="0"/>
              </a:rPr>
              <a:pPr eaLnBrk="1" hangingPunct="1"/>
              <a:t>63</a:t>
            </a:fld>
            <a:endParaRPr lang="en-US" sz="1200">
              <a:solidFill>
                <a:srgbClr val="898989"/>
              </a:solidFill>
              <a:latin typeface="Calibri" charset="0"/>
            </a:endParaRPr>
          </a:p>
        </p:txBody>
      </p:sp>
      <p:sp>
        <p:nvSpPr>
          <p:cNvPr id="5" name="Alternate Process 4"/>
          <p:cNvSpPr>
            <a:spLocks noChangeArrowheads="1"/>
          </p:cNvSpPr>
          <p:nvPr/>
        </p:nvSpPr>
        <p:spPr bwMode="auto">
          <a:xfrm>
            <a:off x="2752725" y="1077913"/>
            <a:ext cx="4365625" cy="685800"/>
          </a:xfrm>
          <a:prstGeom prst="flowChartAlternateProcess">
            <a:avLst/>
          </a:prstGeom>
          <a:solidFill>
            <a:schemeClr val="bg2">
              <a:lumMod val="90000"/>
            </a:schemeClr>
          </a:solidFill>
          <a:ln w="9525">
            <a:noFill/>
            <a:miter lim="800000"/>
            <a:headEnd/>
            <a:tailEnd/>
          </a:ln>
          <a:effectLst>
            <a:outerShdw blurRad="63500" dist="23000" dir="5400000" rotWithShape="0">
              <a:srgbClr val="000000">
                <a:alpha val="34999"/>
              </a:srgbClr>
            </a:outerShdw>
          </a:effectLst>
        </p:spPr>
        <p:txBody>
          <a:bodyPr anchor="ctr"/>
          <a:lstStyle/>
          <a:p>
            <a:pPr algn="ctr" fontAlgn="auto">
              <a:spcBef>
                <a:spcPts val="0"/>
              </a:spcBef>
              <a:spcAft>
                <a:spcPts val="0"/>
              </a:spcAft>
              <a:defRPr/>
            </a:pPr>
            <a:r>
              <a:rPr lang="en-US" dirty="0">
                <a:solidFill>
                  <a:srgbClr val="FF0000"/>
                </a:solidFill>
                <a:latin typeface="+mn-lt"/>
                <a:ea typeface="+mn-ea"/>
                <a:cs typeface="+mn-cs"/>
              </a:rPr>
              <a:t>The situation</a:t>
            </a:r>
          </a:p>
          <a:p>
            <a:pPr algn="ctr" fontAlgn="auto">
              <a:spcBef>
                <a:spcPts val="0"/>
              </a:spcBef>
              <a:spcAft>
                <a:spcPts val="0"/>
              </a:spcAft>
              <a:defRPr/>
            </a:pPr>
            <a:r>
              <a:rPr lang="en-US" sz="1400" dirty="0">
                <a:solidFill>
                  <a:schemeClr val="lt1"/>
                </a:solidFill>
                <a:latin typeface="+mn-lt"/>
                <a:ea typeface="+mn-ea"/>
                <a:cs typeface="+mn-cs"/>
              </a:rPr>
              <a:t>: </a:t>
            </a:r>
          </a:p>
        </p:txBody>
      </p:sp>
      <p:sp>
        <p:nvSpPr>
          <p:cNvPr id="8" name="Alternate Process 7"/>
          <p:cNvSpPr>
            <a:spLocks noChangeArrowheads="1"/>
          </p:cNvSpPr>
          <p:nvPr/>
        </p:nvSpPr>
        <p:spPr bwMode="auto">
          <a:xfrm>
            <a:off x="2436813" y="1898650"/>
            <a:ext cx="4745037" cy="1549400"/>
          </a:xfrm>
          <a:prstGeom prst="flowChartAlternateProcess">
            <a:avLst/>
          </a:prstGeom>
          <a:solidFill>
            <a:schemeClr val="accent2">
              <a:lumMod val="60000"/>
              <a:lumOff val="40000"/>
            </a:schemeClr>
          </a:solidFill>
          <a:ln w="9525">
            <a:noFill/>
            <a:miter lim="800000"/>
            <a:headEnd/>
            <a:tailEnd/>
          </a:ln>
          <a:effectLst>
            <a:outerShdw blurRad="63500" dist="23000" dir="5400000" rotWithShape="0">
              <a:srgbClr val="000000">
                <a:alpha val="34999"/>
              </a:srgbClr>
            </a:outerShdw>
          </a:effectLst>
        </p:spPr>
        <p:txBody>
          <a:bodyPr anchor="ctr"/>
          <a:lstStyle/>
          <a:p>
            <a:pPr algn="ctr">
              <a:defRPr/>
            </a:pPr>
            <a:r>
              <a:rPr lang="en-US" sz="1800" dirty="0">
                <a:solidFill>
                  <a:srgbClr val="FFFFFF"/>
                </a:solidFill>
                <a:latin typeface="Calibri" charset="0"/>
                <a:cs typeface="Arial" charset="0"/>
              </a:rPr>
              <a:t>1. SELF-EMPATHY</a:t>
            </a:r>
            <a:r>
              <a:rPr lang="en-US" sz="1400" dirty="0">
                <a:solidFill>
                  <a:srgbClr val="FFFFFF"/>
                </a:solidFill>
                <a:latin typeface="Calibri" charset="0"/>
                <a:cs typeface="Arial" charset="0"/>
              </a:rPr>
              <a:t>: </a:t>
            </a:r>
            <a:r>
              <a:rPr lang="en-US" sz="1400" b="1" dirty="0">
                <a:solidFill>
                  <a:srgbClr val="FFFFFF"/>
                </a:solidFill>
                <a:latin typeface="Calibri" charset="0"/>
                <a:cs typeface="Arial" charset="0"/>
              </a:rPr>
              <a:t>TAKE A TIME IN</a:t>
            </a:r>
          </a:p>
          <a:p>
            <a:pPr>
              <a:defRPr/>
            </a:pPr>
            <a:r>
              <a:rPr lang="en-US" sz="1200" dirty="0">
                <a:solidFill>
                  <a:srgbClr val="FFFFFF"/>
                </a:solidFill>
                <a:latin typeface="Calibri" charset="0"/>
                <a:cs typeface="Arial" charset="0"/>
              </a:rPr>
              <a:t>		• Where am I on the Feeling Thermometer?</a:t>
            </a:r>
          </a:p>
          <a:p>
            <a:pPr>
              <a:defRPr/>
            </a:pPr>
            <a:r>
              <a:rPr lang="en-US" sz="1200" i="1" dirty="0">
                <a:solidFill>
                  <a:srgbClr val="FFFFFF"/>
                </a:solidFill>
                <a:latin typeface="Calibri" charset="0"/>
                <a:cs typeface="Arial" charset="0"/>
              </a:rPr>
              <a:t>		• What can I do to get to Calm-Alert?</a:t>
            </a:r>
            <a:endParaRPr lang="en-US" sz="1200" dirty="0">
              <a:solidFill>
                <a:srgbClr val="FFFFFF"/>
              </a:solidFill>
              <a:latin typeface="Calibri" charset="0"/>
              <a:cs typeface="Arial" charset="0"/>
            </a:endParaRPr>
          </a:p>
          <a:p>
            <a:pPr>
              <a:defRPr/>
            </a:pPr>
            <a:r>
              <a:rPr lang="en-US" sz="1200" dirty="0">
                <a:solidFill>
                  <a:srgbClr val="FFFFFF"/>
                </a:solidFill>
                <a:latin typeface="Calibri" charset="0"/>
                <a:cs typeface="Arial" charset="0"/>
              </a:rPr>
              <a:t>		• What do I feel?    • What do I  need?</a:t>
            </a:r>
          </a:p>
          <a:p>
            <a:pPr>
              <a:defRPr/>
            </a:pPr>
            <a:endParaRPr lang="en-US" sz="1100" dirty="0">
              <a:solidFill>
                <a:srgbClr val="FFFFFF"/>
              </a:solidFill>
              <a:latin typeface="Calibri" charset="0"/>
              <a:cs typeface="Arial" charset="0"/>
            </a:endParaRPr>
          </a:p>
          <a:p>
            <a:pPr>
              <a:defRPr/>
            </a:pPr>
            <a:r>
              <a:rPr lang="en-US" sz="1200" dirty="0">
                <a:solidFill>
                  <a:srgbClr val="FFFFFF"/>
                </a:solidFill>
                <a:latin typeface="Calibri" charset="0"/>
                <a:cs typeface="Arial" charset="0"/>
              </a:rPr>
              <a:t>    </a:t>
            </a:r>
            <a:r>
              <a:rPr lang="en-US" sz="1800" dirty="0">
                <a:solidFill>
                  <a:srgbClr val="FFFFFF"/>
                </a:solidFill>
                <a:latin typeface="Calibri" charset="0"/>
                <a:cs typeface="Arial" charset="0"/>
              </a:rPr>
              <a:t>  2. OR, GET  EMPATHY </a:t>
            </a:r>
            <a:r>
              <a:rPr lang="en-US" sz="1400" dirty="0">
                <a:solidFill>
                  <a:srgbClr val="FFFFFF"/>
                </a:solidFill>
                <a:latin typeface="Calibri" charset="0"/>
                <a:cs typeface="Arial" charset="0"/>
              </a:rPr>
              <a:t>from a neutral person</a:t>
            </a:r>
          </a:p>
        </p:txBody>
      </p:sp>
      <p:sp>
        <p:nvSpPr>
          <p:cNvPr id="4" name="Down Arrow 3"/>
          <p:cNvSpPr>
            <a:spLocks noChangeArrowheads="1"/>
          </p:cNvSpPr>
          <p:nvPr/>
        </p:nvSpPr>
        <p:spPr bwMode="auto">
          <a:xfrm>
            <a:off x="4537075" y="1639888"/>
            <a:ext cx="484188" cy="457200"/>
          </a:xfrm>
          <a:prstGeom prst="downArrow">
            <a:avLst>
              <a:gd name="adj1" fmla="val 50000"/>
              <a:gd name="adj2" fmla="val 50000"/>
            </a:avLst>
          </a:prstGeom>
          <a:solidFill>
            <a:schemeClr val="bg1"/>
          </a:solidFill>
          <a:ln w="9525">
            <a:noFill/>
            <a:miter lim="800000"/>
            <a:headEnd/>
            <a:tailEnd/>
          </a:ln>
          <a:effectLst>
            <a:outerShdw blurRad="63500" dist="23000" dir="5400000" rotWithShape="0">
              <a:srgbClr val="000000">
                <a:alpha val="34999"/>
              </a:srgbClr>
            </a:outerShdw>
          </a:effectLst>
        </p:spPr>
        <p:txBody>
          <a:bodyPr anchor="ctr"/>
          <a:lstStyle/>
          <a:p>
            <a:pPr algn="ctr" fontAlgn="auto">
              <a:spcBef>
                <a:spcPts val="0"/>
              </a:spcBef>
              <a:spcAft>
                <a:spcPts val="0"/>
              </a:spcAft>
              <a:defRPr/>
            </a:pPr>
            <a:endParaRPr lang="en-US" sz="1800">
              <a:solidFill>
                <a:schemeClr val="lt1"/>
              </a:solidFill>
              <a:latin typeface="+mn-lt"/>
              <a:ea typeface="+mn-ea"/>
              <a:cs typeface="+mn-cs"/>
            </a:endParaRPr>
          </a:p>
        </p:txBody>
      </p:sp>
      <p:sp>
        <p:nvSpPr>
          <p:cNvPr id="6" name="Alternate Process 5"/>
          <p:cNvSpPr>
            <a:spLocks noChangeArrowheads="1"/>
          </p:cNvSpPr>
          <p:nvPr/>
        </p:nvSpPr>
        <p:spPr bwMode="auto">
          <a:xfrm>
            <a:off x="1195388" y="3708400"/>
            <a:ext cx="3135312" cy="1139825"/>
          </a:xfrm>
          <a:prstGeom prst="flowChartAlternateProcess">
            <a:avLst/>
          </a:prstGeom>
          <a:solidFill>
            <a:schemeClr val="bg2">
              <a:lumMod val="50000"/>
            </a:schemeClr>
          </a:solidFill>
          <a:ln w="9525">
            <a:solidFill>
              <a:schemeClr val="accent3">
                <a:lumMod val="75000"/>
              </a:schemeClr>
            </a:solidFill>
            <a:miter lim="800000"/>
            <a:headEnd/>
            <a:tailEnd/>
          </a:ln>
          <a:effectLst>
            <a:outerShdw blurRad="63500" dist="23000" dir="5400000" rotWithShape="0">
              <a:srgbClr val="000000">
                <a:alpha val="34999"/>
              </a:srgbClr>
            </a:outerShdw>
          </a:effectLst>
        </p:spPr>
        <p:txBody>
          <a:bodyPr anchor="ctr"/>
          <a:lstStyle/>
          <a:p>
            <a:pPr fontAlgn="auto">
              <a:spcBef>
                <a:spcPts val="0"/>
              </a:spcBef>
              <a:spcAft>
                <a:spcPts val="0"/>
              </a:spcAft>
              <a:defRPr/>
            </a:pPr>
            <a:r>
              <a:rPr lang="en-US" sz="1800" dirty="0">
                <a:solidFill>
                  <a:srgbClr val="FFFFFF"/>
                </a:solidFill>
                <a:latin typeface="Arial"/>
                <a:cs typeface="Arial"/>
              </a:rPr>
              <a:t>    Feelings</a:t>
            </a:r>
            <a:r>
              <a:rPr lang="en-US" sz="1800" dirty="0">
                <a:solidFill>
                  <a:schemeClr val="lt1"/>
                </a:solidFill>
                <a:latin typeface="+mn-lt"/>
                <a:ea typeface="+mn-ea"/>
                <a:cs typeface="+mn-cs"/>
              </a:rPr>
              <a:t>: </a:t>
            </a:r>
            <a:r>
              <a:rPr lang="en-US" sz="1400" dirty="0">
                <a:solidFill>
                  <a:schemeClr val="lt1"/>
                </a:solidFill>
                <a:latin typeface="+mn-lt"/>
                <a:ea typeface="+mn-ea"/>
                <a:cs typeface="+mn-cs"/>
              </a:rPr>
              <a:t>open, curious</a:t>
            </a:r>
          </a:p>
          <a:p>
            <a:pPr fontAlgn="auto">
              <a:spcBef>
                <a:spcPts val="0"/>
              </a:spcBef>
              <a:spcAft>
                <a:spcPts val="0"/>
              </a:spcAft>
              <a:defRPr/>
            </a:pPr>
            <a:r>
              <a:rPr lang="en-US" sz="1800" dirty="0">
                <a:solidFill>
                  <a:schemeClr val="lt1"/>
                </a:solidFill>
                <a:latin typeface="+mn-lt"/>
                <a:ea typeface="+mn-ea"/>
                <a:cs typeface="+mn-cs"/>
              </a:rPr>
              <a:t>     Intention: </a:t>
            </a:r>
            <a:r>
              <a:rPr lang="en-US" sz="1200" dirty="0">
                <a:solidFill>
                  <a:schemeClr val="lt1"/>
                </a:solidFill>
                <a:latin typeface="+mn-lt"/>
                <a:ea typeface="+mn-ea"/>
                <a:cs typeface="+mn-cs"/>
              </a:rPr>
              <a:t>I want to understand; </a:t>
            </a:r>
          </a:p>
          <a:p>
            <a:pPr algn="ctr" fontAlgn="auto">
              <a:spcBef>
                <a:spcPts val="0"/>
              </a:spcBef>
              <a:spcAft>
                <a:spcPts val="0"/>
              </a:spcAft>
              <a:defRPr/>
            </a:pPr>
            <a:r>
              <a:rPr lang="en-US" sz="1200" dirty="0">
                <a:solidFill>
                  <a:schemeClr val="lt1"/>
                </a:solidFill>
                <a:latin typeface="+mn-lt"/>
                <a:ea typeface="+mn-ea"/>
                <a:cs typeface="+mn-cs"/>
              </a:rPr>
              <a:t>                    I want to connect</a:t>
            </a:r>
          </a:p>
        </p:txBody>
      </p:sp>
      <p:sp>
        <p:nvSpPr>
          <p:cNvPr id="7" name="Alternate Process 6"/>
          <p:cNvSpPr>
            <a:spLocks noChangeArrowheads="1"/>
          </p:cNvSpPr>
          <p:nvPr/>
        </p:nvSpPr>
        <p:spPr bwMode="auto">
          <a:xfrm>
            <a:off x="5018088" y="3708400"/>
            <a:ext cx="3300412" cy="1139825"/>
          </a:xfrm>
          <a:prstGeom prst="flowChartAlternateProcess">
            <a:avLst/>
          </a:prstGeom>
          <a:solidFill>
            <a:srgbClr val="E5C777"/>
          </a:solidFill>
          <a:ln w="9525">
            <a:noFill/>
            <a:miter lim="800000"/>
            <a:headEnd/>
            <a:tailEnd/>
          </a:ln>
          <a:effectLst>
            <a:outerShdw blurRad="63500" dist="23000" dir="5400000" rotWithShape="0">
              <a:srgbClr val="000000">
                <a:alpha val="34999"/>
              </a:srgbClr>
            </a:outerShdw>
          </a:effectLst>
        </p:spPr>
        <p:txBody>
          <a:bodyPr anchor="ctr"/>
          <a:lstStyle/>
          <a:p>
            <a:pPr fontAlgn="auto">
              <a:spcBef>
                <a:spcPts val="0"/>
              </a:spcBef>
              <a:spcAft>
                <a:spcPts val="0"/>
              </a:spcAft>
              <a:defRPr/>
            </a:pPr>
            <a:r>
              <a:rPr lang="en-US" sz="1800" dirty="0">
                <a:solidFill>
                  <a:schemeClr val="bg2">
                    <a:lumMod val="25000"/>
                  </a:schemeClr>
                </a:solidFill>
                <a:latin typeface="Arial"/>
                <a:ea typeface="+mn-ea"/>
                <a:cs typeface="Arial"/>
              </a:rPr>
              <a:t>     Feelings</a:t>
            </a:r>
            <a:r>
              <a:rPr lang="en-US" sz="1800" dirty="0">
                <a:solidFill>
                  <a:schemeClr val="bg2">
                    <a:lumMod val="25000"/>
                  </a:schemeClr>
                </a:solidFill>
                <a:latin typeface="+mn-lt"/>
                <a:ea typeface="+mn-ea"/>
                <a:cs typeface="+mn-cs"/>
              </a:rPr>
              <a:t>: </a:t>
            </a:r>
            <a:r>
              <a:rPr lang="en-US" sz="1400" b="1" dirty="0">
                <a:solidFill>
                  <a:schemeClr val="bg2">
                    <a:lumMod val="25000"/>
                  </a:schemeClr>
                </a:solidFill>
                <a:latin typeface="+mn-lt"/>
                <a:ea typeface="+mn-ea"/>
                <a:cs typeface="+mn-cs"/>
              </a:rPr>
              <a:t>upset</a:t>
            </a:r>
            <a:r>
              <a:rPr lang="en-US" sz="1400" dirty="0">
                <a:solidFill>
                  <a:schemeClr val="bg2">
                    <a:lumMod val="25000"/>
                  </a:schemeClr>
                </a:solidFill>
                <a:latin typeface="+mn-lt"/>
                <a:ea typeface="+mn-ea"/>
                <a:cs typeface="+mn-cs"/>
              </a:rPr>
              <a:t>, angry</a:t>
            </a:r>
          </a:p>
          <a:p>
            <a:pPr fontAlgn="auto">
              <a:spcBef>
                <a:spcPts val="0"/>
              </a:spcBef>
              <a:spcAft>
                <a:spcPts val="0"/>
              </a:spcAft>
              <a:defRPr/>
            </a:pPr>
            <a:r>
              <a:rPr lang="en-US" sz="1800" dirty="0">
                <a:solidFill>
                  <a:schemeClr val="bg2">
                    <a:lumMod val="25000"/>
                  </a:schemeClr>
                </a:solidFill>
                <a:latin typeface="+mn-lt"/>
                <a:ea typeface="+mn-ea"/>
                <a:cs typeface="+mn-cs"/>
              </a:rPr>
              <a:t>       Intention: </a:t>
            </a:r>
            <a:r>
              <a:rPr lang="en-US" sz="1400" dirty="0">
                <a:solidFill>
                  <a:schemeClr val="bg2">
                    <a:lumMod val="25000"/>
                  </a:schemeClr>
                </a:solidFill>
                <a:latin typeface="+mn-lt"/>
                <a:ea typeface="+mn-ea"/>
                <a:cs typeface="+mn-cs"/>
              </a:rPr>
              <a:t>I want to be right; </a:t>
            </a:r>
          </a:p>
          <a:p>
            <a:pPr algn="ctr" fontAlgn="auto">
              <a:spcBef>
                <a:spcPts val="0"/>
              </a:spcBef>
              <a:spcAft>
                <a:spcPts val="0"/>
              </a:spcAft>
              <a:defRPr/>
            </a:pPr>
            <a:r>
              <a:rPr lang="en-US" sz="1400" dirty="0">
                <a:solidFill>
                  <a:schemeClr val="bg2">
                    <a:lumMod val="25000"/>
                  </a:schemeClr>
                </a:solidFill>
                <a:latin typeface="+mn-lt"/>
                <a:ea typeface="+mn-ea"/>
                <a:cs typeface="+mn-cs"/>
              </a:rPr>
              <a:t>                              I want to get my way; </a:t>
            </a:r>
          </a:p>
          <a:p>
            <a:pPr algn="ctr" fontAlgn="auto">
              <a:spcBef>
                <a:spcPts val="0"/>
              </a:spcBef>
              <a:spcAft>
                <a:spcPts val="0"/>
              </a:spcAft>
              <a:defRPr/>
            </a:pPr>
            <a:r>
              <a:rPr lang="en-US" sz="1400" dirty="0">
                <a:solidFill>
                  <a:schemeClr val="bg2">
                    <a:lumMod val="25000"/>
                  </a:schemeClr>
                </a:solidFill>
                <a:latin typeface="+mn-lt"/>
                <a:ea typeface="+mn-ea"/>
                <a:cs typeface="+mn-cs"/>
              </a:rPr>
              <a:t>                     I want to punish</a:t>
            </a:r>
            <a:endParaRPr lang="en-US" sz="1800" dirty="0">
              <a:solidFill>
                <a:schemeClr val="bg2">
                  <a:lumMod val="25000"/>
                </a:schemeClr>
              </a:solidFill>
              <a:latin typeface="+mn-lt"/>
              <a:ea typeface="+mn-ea"/>
              <a:cs typeface="+mn-cs"/>
            </a:endParaRPr>
          </a:p>
        </p:txBody>
      </p:sp>
      <p:cxnSp>
        <p:nvCxnSpPr>
          <p:cNvPr id="14" name="Straight Arrow Connector 13"/>
          <p:cNvCxnSpPr>
            <a:cxnSpLocks noChangeShapeType="1"/>
          </p:cNvCxnSpPr>
          <p:nvPr/>
        </p:nvCxnSpPr>
        <p:spPr bwMode="auto">
          <a:xfrm>
            <a:off x="4799013" y="3451225"/>
            <a:ext cx="412750" cy="422275"/>
          </a:xfrm>
          <a:prstGeom prst="straightConnector1">
            <a:avLst/>
          </a:prstGeom>
          <a:noFill/>
          <a:ln w="25400">
            <a:solidFill>
              <a:schemeClr val="tx1"/>
            </a:solidFill>
            <a:round/>
            <a:headEnd/>
            <a:tailEnd type="arrow" w="med" len="med"/>
          </a:ln>
          <a:effectLst>
            <a:outerShdw blurRad="63500" dist="20000" dir="5400000" rotWithShape="0">
              <a:srgbClr val="000000">
                <a:alpha val="37999"/>
              </a:srgbClr>
            </a:outerShdw>
          </a:effectLst>
          <a:extLst>
            <a:ext uri="{909E8E84-426E-40dd-AFC4-6F175D3DCCD1}">
              <a14:hiddenFill xmlns:a14="http://schemas.microsoft.com/office/drawing/2010/main" xmlns="">
                <a:noFill/>
              </a14:hiddenFill>
            </a:ext>
          </a:extLst>
        </p:spPr>
      </p:cxnSp>
      <p:cxnSp>
        <p:nvCxnSpPr>
          <p:cNvPr id="17" name="Straight Arrow Connector 16"/>
          <p:cNvCxnSpPr>
            <a:cxnSpLocks noChangeShapeType="1"/>
            <a:stCxn id="8" idx="2"/>
          </p:cNvCxnSpPr>
          <p:nvPr/>
        </p:nvCxnSpPr>
        <p:spPr bwMode="auto">
          <a:xfrm flipH="1">
            <a:off x="4330700" y="3448050"/>
            <a:ext cx="479425" cy="344488"/>
          </a:xfrm>
          <a:prstGeom prst="straightConnector1">
            <a:avLst/>
          </a:prstGeom>
          <a:noFill/>
          <a:ln w="25400">
            <a:solidFill>
              <a:schemeClr val="tx1"/>
            </a:solidFill>
            <a:round/>
            <a:headEnd/>
            <a:tailEnd type="arrow" w="med" len="med"/>
          </a:ln>
          <a:effectLst>
            <a:outerShdw blurRad="63500" dist="20000" dir="5400000" rotWithShape="0">
              <a:srgbClr val="000000">
                <a:alpha val="37999"/>
              </a:srgbClr>
            </a:outerShdw>
          </a:effectLst>
          <a:extLst>
            <a:ext uri="{909E8E84-426E-40dd-AFC4-6F175D3DCCD1}">
              <a14:hiddenFill xmlns:a14="http://schemas.microsoft.com/office/drawing/2010/main" xmlns="">
                <a:noFill/>
              </a14:hiddenFill>
            </a:ext>
          </a:extLst>
        </p:spPr>
      </p:cxnSp>
      <p:cxnSp>
        <p:nvCxnSpPr>
          <p:cNvPr id="24" name="Straight Arrow Connector 23"/>
          <p:cNvCxnSpPr>
            <a:cxnSpLocks noChangeShapeType="1"/>
          </p:cNvCxnSpPr>
          <p:nvPr/>
        </p:nvCxnSpPr>
        <p:spPr bwMode="auto">
          <a:xfrm flipH="1">
            <a:off x="7118350" y="2840038"/>
            <a:ext cx="579438" cy="0"/>
          </a:xfrm>
          <a:prstGeom prst="straightConnector1">
            <a:avLst/>
          </a:prstGeom>
          <a:noFill/>
          <a:ln w="38100" cmpd="sng">
            <a:solidFill>
              <a:schemeClr val="tx1"/>
            </a:solidFill>
            <a:round/>
            <a:headEnd/>
            <a:tailEnd type="arrow" w="med" len="med"/>
          </a:ln>
          <a:effectLst>
            <a:outerShdw blurRad="63500" dist="20000" dir="5400000" rotWithShape="0">
              <a:srgbClr val="000000">
                <a:alpha val="37999"/>
              </a:srgbClr>
            </a:outerShdw>
          </a:effectLst>
          <a:extLst>
            <a:ext uri="{909E8E84-426E-40dd-AFC4-6F175D3DCCD1}">
              <a14:hiddenFill xmlns:a14="http://schemas.microsoft.com/office/drawing/2010/main" xmlns="">
                <a:noFill/>
              </a14:hiddenFill>
            </a:ext>
          </a:extLst>
        </p:spPr>
      </p:cxnSp>
      <p:cxnSp>
        <p:nvCxnSpPr>
          <p:cNvPr id="26" name="Straight Connector 25"/>
          <p:cNvCxnSpPr>
            <a:cxnSpLocks noChangeShapeType="1"/>
          </p:cNvCxnSpPr>
          <p:nvPr/>
        </p:nvCxnSpPr>
        <p:spPr bwMode="auto">
          <a:xfrm flipV="1">
            <a:off x="7697788" y="2840038"/>
            <a:ext cx="0" cy="1047750"/>
          </a:xfrm>
          <a:prstGeom prst="line">
            <a:avLst/>
          </a:prstGeom>
          <a:noFill/>
          <a:ln w="38100" cmpd="sng">
            <a:solidFill>
              <a:schemeClr val="tx1"/>
            </a:solidFill>
            <a:round/>
            <a:headEnd/>
            <a:tailEnd/>
          </a:ln>
          <a:effectLst>
            <a:outerShdw blurRad="63500" dist="20000" dir="5400000" rotWithShape="0">
              <a:srgbClr val="000000">
                <a:alpha val="37999"/>
              </a:srgbClr>
            </a:outerShdw>
          </a:effectLst>
          <a:extLst>
            <a:ext uri="{909E8E84-426E-40dd-AFC4-6F175D3DCCD1}">
              <a14:hiddenFill xmlns:a14="http://schemas.microsoft.com/office/drawing/2010/main" xmlns="">
                <a:noFill/>
              </a14:hiddenFill>
            </a:ext>
          </a:extLst>
        </p:spPr>
      </p:cxnSp>
      <p:sp>
        <p:nvSpPr>
          <p:cNvPr id="27" name="Alternate Process 26"/>
          <p:cNvSpPr>
            <a:spLocks noChangeArrowheads="1"/>
          </p:cNvSpPr>
          <p:nvPr/>
        </p:nvSpPr>
        <p:spPr bwMode="auto">
          <a:xfrm>
            <a:off x="1195388" y="5013325"/>
            <a:ext cx="3135312" cy="1225550"/>
          </a:xfrm>
          <a:prstGeom prst="flowChartAlternateProcess">
            <a:avLst/>
          </a:prstGeom>
          <a:solidFill>
            <a:schemeClr val="bg2">
              <a:lumMod val="50000"/>
            </a:schemeClr>
          </a:solidFill>
          <a:ln w="9525">
            <a:solidFill>
              <a:schemeClr val="accent3">
                <a:lumMod val="75000"/>
              </a:schemeClr>
            </a:solidFill>
            <a:miter lim="800000"/>
            <a:headEnd/>
            <a:tailEnd/>
          </a:ln>
          <a:effectLst>
            <a:outerShdw blurRad="63500" dist="23000" dir="5400000" rotWithShape="0">
              <a:srgbClr val="000000">
                <a:alpha val="34999"/>
              </a:srgbClr>
            </a:outerShdw>
          </a:effectLst>
        </p:spPr>
        <p:txBody>
          <a:bodyPr anchor="ctr"/>
          <a:lstStyle/>
          <a:p>
            <a:pPr algn="ctr" fontAlgn="auto">
              <a:spcBef>
                <a:spcPts val="0"/>
              </a:spcBef>
              <a:spcAft>
                <a:spcPts val="0"/>
              </a:spcAft>
              <a:defRPr/>
            </a:pPr>
            <a:r>
              <a:rPr lang="en-US" sz="1800" dirty="0">
                <a:solidFill>
                  <a:schemeClr val="lt1"/>
                </a:solidFill>
                <a:latin typeface="+mn-lt"/>
                <a:ea typeface="+mn-ea"/>
                <a:cs typeface="+mn-cs"/>
              </a:rPr>
              <a:t>I choose to EMPATHIZE</a:t>
            </a:r>
          </a:p>
          <a:p>
            <a:pPr algn="ctr" fontAlgn="auto">
              <a:spcBef>
                <a:spcPts val="0"/>
              </a:spcBef>
              <a:spcAft>
                <a:spcPts val="0"/>
              </a:spcAft>
              <a:defRPr/>
            </a:pPr>
            <a:r>
              <a:rPr lang="en-US" sz="1800" dirty="0">
                <a:solidFill>
                  <a:schemeClr val="lt1"/>
                </a:solidFill>
                <a:latin typeface="+mn-lt"/>
                <a:ea typeface="+mn-ea"/>
                <a:cs typeface="+mn-cs"/>
              </a:rPr>
              <a:t>with the other</a:t>
            </a:r>
          </a:p>
        </p:txBody>
      </p:sp>
      <p:cxnSp>
        <p:nvCxnSpPr>
          <p:cNvPr id="30" name="Straight Arrow Connector 29"/>
          <p:cNvCxnSpPr>
            <a:cxnSpLocks noChangeShapeType="1"/>
          </p:cNvCxnSpPr>
          <p:nvPr/>
        </p:nvCxnSpPr>
        <p:spPr bwMode="auto">
          <a:xfrm>
            <a:off x="3998913" y="4868863"/>
            <a:ext cx="0" cy="300037"/>
          </a:xfrm>
          <a:prstGeom prst="straightConnector1">
            <a:avLst/>
          </a:prstGeom>
          <a:noFill/>
          <a:ln w="25400">
            <a:solidFill>
              <a:schemeClr val="tx1"/>
            </a:solidFill>
            <a:round/>
            <a:headEnd/>
            <a:tailEnd type="arrow" w="med" len="med"/>
          </a:ln>
          <a:effectLst>
            <a:outerShdw blurRad="63500" dist="20000" dir="5400000" rotWithShape="0">
              <a:srgbClr val="000000">
                <a:alpha val="37999"/>
              </a:srgbClr>
            </a:outerShdw>
          </a:effectLst>
          <a:extLst>
            <a:ext uri="{909E8E84-426E-40dd-AFC4-6F175D3DCCD1}">
              <a14:hiddenFill xmlns:a14="http://schemas.microsoft.com/office/drawing/2010/main" xmlns="">
                <a:noFill/>
              </a14:hiddenFill>
            </a:ext>
          </a:extLst>
        </p:spPr>
      </p:cxnSp>
      <p:sp>
        <p:nvSpPr>
          <p:cNvPr id="21" name="Alternate Process 20"/>
          <p:cNvSpPr>
            <a:spLocks noChangeArrowheads="1"/>
          </p:cNvSpPr>
          <p:nvPr/>
        </p:nvSpPr>
        <p:spPr bwMode="auto">
          <a:xfrm>
            <a:off x="5018088" y="4984750"/>
            <a:ext cx="3300412" cy="1225550"/>
          </a:xfrm>
          <a:prstGeom prst="flowChartAlternateProcess">
            <a:avLst/>
          </a:prstGeom>
          <a:solidFill>
            <a:schemeClr val="bg2">
              <a:lumMod val="50000"/>
            </a:schemeClr>
          </a:solidFill>
          <a:ln w="9525">
            <a:solidFill>
              <a:schemeClr val="accent3">
                <a:lumMod val="75000"/>
              </a:schemeClr>
            </a:solidFill>
            <a:miter lim="800000"/>
            <a:headEnd/>
            <a:tailEnd/>
          </a:ln>
          <a:effectLst>
            <a:outerShdw blurRad="63500" dist="23000" dir="5400000" rotWithShape="0">
              <a:srgbClr val="000000">
                <a:alpha val="34999"/>
              </a:srgbClr>
            </a:outerShdw>
          </a:effectLst>
        </p:spPr>
        <p:txBody>
          <a:bodyPr anchor="ctr"/>
          <a:lstStyle/>
          <a:p>
            <a:pPr algn="ctr" fontAlgn="auto">
              <a:spcBef>
                <a:spcPts val="0"/>
              </a:spcBef>
              <a:spcAft>
                <a:spcPts val="0"/>
              </a:spcAft>
              <a:defRPr/>
            </a:pPr>
            <a:endParaRPr lang="en-US" sz="1800" dirty="0">
              <a:solidFill>
                <a:schemeClr val="lt1"/>
              </a:solidFill>
              <a:latin typeface="+mn-lt"/>
              <a:ea typeface="+mn-ea"/>
              <a:cs typeface="+mn-cs"/>
            </a:endParaRPr>
          </a:p>
          <a:p>
            <a:pPr algn="ctr" fontAlgn="auto">
              <a:spcBef>
                <a:spcPts val="0"/>
              </a:spcBef>
              <a:spcAft>
                <a:spcPts val="0"/>
              </a:spcAft>
              <a:defRPr/>
            </a:pPr>
            <a:r>
              <a:rPr lang="en-US" sz="1800" dirty="0">
                <a:solidFill>
                  <a:schemeClr val="lt1"/>
                </a:solidFill>
                <a:latin typeface="+mn-lt"/>
                <a:ea typeface="+mn-ea"/>
                <a:cs typeface="+mn-cs"/>
              </a:rPr>
              <a:t>I choose to EXPRESS</a:t>
            </a:r>
          </a:p>
          <a:p>
            <a:pPr algn="ctr" fontAlgn="auto">
              <a:spcBef>
                <a:spcPts val="0"/>
              </a:spcBef>
              <a:spcAft>
                <a:spcPts val="0"/>
              </a:spcAft>
              <a:defRPr/>
            </a:pPr>
            <a:r>
              <a:rPr lang="en-US" sz="1800" dirty="0">
                <a:solidFill>
                  <a:schemeClr val="lt1"/>
                </a:solidFill>
                <a:latin typeface="+mn-lt"/>
                <a:ea typeface="+mn-ea"/>
                <a:cs typeface="+mn-cs"/>
              </a:rPr>
              <a:t>myself</a:t>
            </a:r>
          </a:p>
          <a:p>
            <a:pPr algn="ctr" fontAlgn="auto">
              <a:spcBef>
                <a:spcPts val="0"/>
              </a:spcBef>
              <a:spcAft>
                <a:spcPts val="0"/>
              </a:spcAft>
              <a:defRPr/>
            </a:pPr>
            <a:endParaRPr lang="en-US" sz="1800" dirty="0">
              <a:solidFill>
                <a:schemeClr val="lt1"/>
              </a:solidFill>
              <a:latin typeface="+mn-lt"/>
              <a:ea typeface="+mn-ea"/>
              <a:cs typeface="+mn-cs"/>
            </a:endParaRPr>
          </a:p>
        </p:txBody>
      </p:sp>
      <p:cxnSp>
        <p:nvCxnSpPr>
          <p:cNvPr id="22" name="Straight Arrow Connector 21"/>
          <p:cNvCxnSpPr>
            <a:cxnSpLocks noChangeShapeType="1"/>
          </p:cNvCxnSpPr>
          <p:nvPr/>
        </p:nvCxnSpPr>
        <p:spPr bwMode="auto">
          <a:xfrm>
            <a:off x="3989388" y="4848225"/>
            <a:ext cx="1079500" cy="350838"/>
          </a:xfrm>
          <a:prstGeom prst="straightConnector1">
            <a:avLst/>
          </a:prstGeom>
          <a:noFill/>
          <a:ln w="25400">
            <a:solidFill>
              <a:schemeClr val="tx1"/>
            </a:solidFill>
            <a:round/>
            <a:headEnd/>
            <a:tailEnd type="arrow" w="med" len="med"/>
          </a:ln>
          <a:effectLst>
            <a:outerShdw blurRad="63500" dist="20000" dir="5400000" rotWithShape="0">
              <a:srgbClr val="000000">
                <a:alpha val="37999"/>
              </a:srgbClr>
            </a:outerShdw>
          </a:effectLst>
          <a:extLst>
            <a:ext uri="{909E8E84-426E-40dd-AFC4-6F175D3DCCD1}">
              <a14:hiddenFill xmlns:a14="http://schemas.microsoft.com/office/drawing/2010/main" xmlns="">
                <a:noFill/>
              </a14:hiddenFill>
            </a:ext>
          </a:extLst>
        </p:spPr>
      </p:cxnSp>
      <p:sp>
        <p:nvSpPr>
          <p:cNvPr id="98319" name="TextBox 9"/>
          <p:cNvSpPr txBox="1">
            <a:spLocks noChangeArrowheads="1"/>
          </p:cNvSpPr>
          <p:nvPr/>
        </p:nvSpPr>
        <p:spPr bwMode="auto">
          <a:xfrm>
            <a:off x="1673225" y="493713"/>
            <a:ext cx="6103938" cy="5794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3200" b="1"/>
              <a:t>The No-Fault Zone</a:t>
            </a:r>
            <a:r>
              <a:rPr lang="en-US" sz="2200" b="1" baseline="30000"/>
              <a:t>®</a:t>
            </a:r>
            <a:r>
              <a:rPr lang="en-US" sz="3200" b="1"/>
              <a:t> Flow Chart</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Title 1"/>
          <p:cNvSpPr>
            <a:spLocks noGrp="1"/>
          </p:cNvSpPr>
          <p:nvPr>
            <p:ph type="title"/>
          </p:nvPr>
        </p:nvSpPr>
        <p:spPr/>
        <p:txBody>
          <a:bodyPr/>
          <a:lstStyle/>
          <a:p>
            <a:r>
              <a:rPr lang="en-US" sz="3200" b="1">
                <a:latin typeface="Calibri" charset="0"/>
              </a:rPr>
              <a:t>What Game Players say:</a:t>
            </a:r>
            <a:br>
              <a:rPr lang="en-US" sz="3200" b="1">
                <a:latin typeface="Calibri" charset="0"/>
              </a:rPr>
            </a:br>
            <a:endParaRPr lang="en-US" sz="3200">
              <a:latin typeface="Calibri" charset="0"/>
            </a:endParaRPr>
          </a:p>
        </p:txBody>
      </p:sp>
      <p:sp>
        <p:nvSpPr>
          <p:cNvPr id="99330" name="Content Placeholder 2"/>
          <p:cNvSpPr>
            <a:spLocks noGrp="1"/>
          </p:cNvSpPr>
          <p:nvPr>
            <p:ph idx="1"/>
          </p:nvPr>
        </p:nvSpPr>
        <p:spPr>
          <a:xfrm>
            <a:off x="950913" y="1074738"/>
            <a:ext cx="7445375" cy="4938712"/>
          </a:xfrm>
        </p:spPr>
        <p:txBody>
          <a:bodyPr/>
          <a:lstStyle/>
          <a:p>
            <a:pPr marL="0" indent="0">
              <a:buFont typeface="Arial" charset="0"/>
              <a:buNone/>
            </a:pPr>
            <a:r>
              <a:rPr lang="en-US" sz="1400" i="1">
                <a:latin typeface="Calibri" charset="0"/>
              </a:rPr>
              <a:t>I’</a:t>
            </a:r>
            <a:r>
              <a:rPr lang="en-US" altLang="ja-JP" sz="1400" i="1">
                <a:latin typeface="Calibri" charset="0"/>
              </a:rPr>
              <a:t>ve not yet found a more friendly, simple, portable, effective and elegant entre into the world of Nonviolent Communication than the No-Fault Zone® Game.—</a:t>
            </a:r>
            <a:r>
              <a:rPr lang="en-US" altLang="ja-JP" sz="1200" b="1">
                <a:latin typeface="Calibri" charset="0"/>
              </a:rPr>
              <a:t>Douglas P. Dolstad</a:t>
            </a:r>
            <a:r>
              <a:rPr lang="en-US" altLang="ja-JP" sz="1200">
                <a:latin typeface="Calibri" charset="0"/>
              </a:rPr>
              <a:t>,  certified Nonviolent Communication Trainer for 20 years</a:t>
            </a:r>
          </a:p>
          <a:p>
            <a:pPr marL="0" indent="0">
              <a:buFont typeface="Arial" charset="0"/>
              <a:buNone/>
            </a:pPr>
            <a:br>
              <a:rPr lang="en-US" sz="1400">
                <a:latin typeface="Calibri" charset="0"/>
              </a:rPr>
            </a:br>
            <a:r>
              <a:rPr lang="en-US" sz="1400" i="1">
                <a:latin typeface="Calibri" charset="0"/>
              </a:rPr>
              <a:t>The No-Fault Zone Game is flexible and dynamic, adapting to the organic process of the individuals doing the work. It provides a powerful kinesthetic experience that facilitates self-knowledge, self sharing, and change.</a:t>
            </a:r>
          </a:p>
          <a:p>
            <a:pPr marL="0" indent="0">
              <a:buFont typeface="Arial" charset="0"/>
              <a:buNone/>
            </a:pPr>
            <a:r>
              <a:rPr lang="en-US" sz="1200" b="1">
                <a:latin typeface="Calibri" charset="0"/>
              </a:rPr>
              <a:t>—Nelle Moffet</a:t>
            </a:r>
            <a:r>
              <a:rPr lang="en-US" sz="1200">
                <a:latin typeface="Calibri" charset="0"/>
              </a:rPr>
              <a:t>, University of California Psychology Professor</a:t>
            </a:r>
            <a:br>
              <a:rPr lang="en-US" sz="1200">
                <a:latin typeface="Calibri" charset="0"/>
              </a:rPr>
            </a:br>
            <a:endParaRPr lang="en-US" sz="1200">
              <a:latin typeface="Calibri" charset="0"/>
            </a:endParaRPr>
          </a:p>
          <a:p>
            <a:pPr marL="0" indent="0">
              <a:buFont typeface="Arial" charset="0"/>
              <a:buNone/>
            </a:pPr>
            <a:r>
              <a:rPr lang="en-US" sz="1400" i="1">
                <a:latin typeface="Calibri" charset="0"/>
              </a:rPr>
              <a:t>This is brilliant!</a:t>
            </a:r>
            <a:br>
              <a:rPr lang="en-US" sz="1400" i="1">
                <a:latin typeface="Calibri" charset="0"/>
              </a:rPr>
            </a:br>
            <a:r>
              <a:rPr lang="en-US" sz="1400" i="1">
                <a:latin typeface="Calibri" charset="0"/>
              </a:rPr>
              <a:t>Having the visuals, the cards makes NVC do-able.</a:t>
            </a:r>
            <a:br>
              <a:rPr lang="en-US" sz="1400" i="1">
                <a:latin typeface="Calibri" charset="0"/>
              </a:rPr>
            </a:br>
            <a:r>
              <a:rPr lang="en-US" sz="1400" i="1">
                <a:latin typeface="Calibri" charset="0"/>
              </a:rPr>
              <a:t>If I</a:t>
            </a:r>
            <a:r>
              <a:rPr lang="ja-JP" altLang="en-US" sz="1400" i="1">
                <a:latin typeface="Calibri" charset="0"/>
              </a:rPr>
              <a:t>’</a:t>
            </a:r>
            <a:r>
              <a:rPr lang="en-US" altLang="ja-JP" sz="1400" i="1">
                <a:latin typeface="Calibri" charset="0"/>
              </a:rPr>
              <a:t>d had this Game in school I wouldn't be in prison now.</a:t>
            </a:r>
            <a:endParaRPr lang="en-US" altLang="ja-JP" sz="1400">
              <a:latin typeface="Calibri" charset="0"/>
            </a:endParaRPr>
          </a:p>
          <a:p>
            <a:pPr marL="0" indent="0">
              <a:buFont typeface="Arial" charset="0"/>
              <a:buNone/>
            </a:pPr>
            <a:r>
              <a:rPr lang="en-US" sz="1200" b="1">
                <a:latin typeface="Calibri" charset="0"/>
              </a:rPr>
              <a:t>—Inmate</a:t>
            </a:r>
            <a:r>
              <a:rPr lang="en-US" sz="1200">
                <a:latin typeface="Calibri" charset="0"/>
              </a:rPr>
              <a:t>, Twin Rivers Correctional Institution, WA</a:t>
            </a:r>
          </a:p>
          <a:p>
            <a:pPr marL="0" indent="0">
              <a:buFont typeface="Arial" charset="0"/>
              <a:buNone/>
            </a:pPr>
            <a:endParaRPr lang="en-US" sz="1400">
              <a:latin typeface="Calibri" charset="0"/>
            </a:endParaRPr>
          </a:p>
          <a:p>
            <a:pPr marL="0" indent="0">
              <a:buFont typeface="Arial" charset="0"/>
              <a:buNone/>
            </a:pPr>
            <a:r>
              <a:rPr lang="en-US" sz="1400" i="1">
                <a:latin typeface="Calibri" charset="0"/>
              </a:rPr>
              <a:t>By putting the conflict on the table, the Game provides an objective perspective and a safe way to proceed.</a:t>
            </a:r>
          </a:p>
          <a:p>
            <a:pPr marL="0" indent="0">
              <a:buFont typeface="Arial" charset="0"/>
              <a:buNone/>
            </a:pPr>
            <a:r>
              <a:rPr lang="en-US" sz="1200" b="1">
                <a:latin typeface="Calibri" charset="0"/>
              </a:rPr>
              <a:t>—Rick Bower</a:t>
            </a:r>
            <a:r>
              <a:rPr lang="en-US" sz="1200">
                <a:latin typeface="Calibri" charset="0"/>
              </a:rPr>
              <a:t>, Professional Mediator</a:t>
            </a:r>
            <a:br>
              <a:rPr lang="en-US" sz="1200">
                <a:latin typeface="Calibri" charset="0"/>
              </a:rPr>
            </a:br>
            <a:endParaRPr lang="en-US" sz="1200">
              <a:latin typeface="Calibri" charset="0"/>
            </a:endParaRPr>
          </a:p>
          <a:p>
            <a:pPr marL="0" indent="0">
              <a:buFont typeface="Arial" charset="0"/>
              <a:buNone/>
            </a:pPr>
            <a:r>
              <a:rPr lang="en-US" sz="1400" i="1">
                <a:latin typeface="Calibri" charset="0"/>
              </a:rPr>
              <a:t>This is a fabulous tool for the counselor's office! Kids really enjoy it.</a:t>
            </a:r>
            <a:endParaRPr lang="en-US" sz="1400">
              <a:latin typeface="Calibri" charset="0"/>
            </a:endParaRPr>
          </a:p>
          <a:p>
            <a:pPr marL="0" indent="0">
              <a:buFont typeface="Arial" charset="0"/>
              <a:buNone/>
            </a:pPr>
            <a:r>
              <a:rPr lang="en-US" sz="1200" b="1">
                <a:latin typeface="Calibri" charset="0"/>
              </a:rPr>
              <a:t>—Elizabeth Dequine,</a:t>
            </a:r>
            <a:r>
              <a:rPr lang="en-US" sz="1200">
                <a:latin typeface="Calibri" charset="0"/>
              </a:rPr>
              <a:t> school counselor, Bainbridge, WA</a:t>
            </a:r>
            <a:br>
              <a:rPr lang="en-US" sz="1200">
                <a:latin typeface="Calibri" charset="0"/>
              </a:rPr>
            </a:br>
            <a:endParaRPr lang="en-US" sz="1200">
              <a:latin typeface="Calibri" charset="0"/>
            </a:endParaRPr>
          </a:p>
          <a:p>
            <a:pPr marL="0" indent="0">
              <a:buFont typeface="Arial" charset="0"/>
              <a:buNone/>
            </a:pPr>
            <a:r>
              <a:rPr lang="en-US" sz="1400" i="1">
                <a:latin typeface="Calibri" charset="0"/>
              </a:rPr>
              <a:t>We regularly use the </a:t>
            </a:r>
            <a:r>
              <a:rPr lang="en-US" sz="1400">
                <a:latin typeface="Calibri" charset="0"/>
              </a:rPr>
              <a:t>No-Fault Zone</a:t>
            </a:r>
            <a:r>
              <a:rPr lang="en-US" sz="1400" i="1">
                <a:latin typeface="Calibri" charset="0"/>
              </a:rPr>
              <a:t> in our family to collaborate to solve challenges. </a:t>
            </a:r>
            <a:endParaRPr lang="en-US" sz="1400">
              <a:latin typeface="Calibri" charset="0"/>
            </a:endParaRPr>
          </a:p>
          <a:p>
            <a:pPr marL="0" indent="0">
              <a:buFont typeface="Arial" charset="0"/>
              <a:buNone/>
            </a:pPr>
            <a:r>
              <a:rPr lang="en-US" sz="1200" b="1">
                <a:latin typeface="Calibri" charset="0"/>
              </a:rPr>
              <a:t>—Jessica Smith</a:t>
            </a:r>
            <a:r>
              <a:rPr lang="en-US" sz="1200">
                <a:latin typeface="Calibri" charset="0"/>
              </a:rPr>
              <a:t>, Glouster, OH</a:t>
            </a:r>
          </a:p>
          <a:p>
            <a:pPr marL="0" indent="0">
              <a:buFont typeface="Arial" charset="0"/>
              <a:buNone/>
            </a:pPr>
            <a:r>
              <a:rPr lang="en-US" sz="1400">
                <a:latin typeface="Calibri" charset="0"/>
              </a:rPr>
              <a:t>  </a:t>
            </a:r>
          </a:p>
          <a:p>
            <a:pPr marL="0" indent="0">
              <a:buFont typeface="Arial" charset="0"/>
              <a:buNone/>
            </a:pPr>
            <a:r>
              <a:rPr lang="en-US" sz="1400">
                <a:latin typeface="Calibri" charset="0"/>
              </a:rPr>
              <a:t> </a:t>
            </a:r>
          </a:p>
          <a:p>
            <a:pPr marL="0" indent="0">
              <a:buFont typeface="Arial" charset="0"/>
              <a:buNone/>
            </a:pPr>
            <a:r>
              <a:rPr lang="en-US" sz="1400">
                <a:latin typeface="Calibri" charset="0"/>
              </a:rPr>
              <a:t> </a:t>
            </a:r>
          </a:p>
          <a:p>
            <a:pPr marL="0" indent="0">
              <a:buFont typeface="Arial" charset="0"/>
              <a:buNone/>
            </a:pPr>
            <a:br>
              <a:rPr lang="en-US" sz="1400">
                <a:latin typeface="Calibri" charset="0"/>
              </a:rPr>
            </a:br>
            <a:r>
              <a:rPr lang="en-US" sz="1400">
                <a:latin typeface="Calibri" charset="0"/>
              </a:rPr>
              <a:t> </a:t>
            </a:r>
          </a:p>
          <a:p>
            <a:pPr marL="0" indent="0">
              <a:buFont typeface="Arial" charset="0"/>
              <a:buNone/>
            </a:pPr>
            <a:endParaRPr lang="en-US" sz="1400">
              <a:latin typeface="Calibri" charset="0"/>
            </a:endParaRPr>
          </a:p>
        </p:txBody>
      </p:sp>
      <p:sp>
        <p:nvSpPr>
          <p:cNvPr id="99331" name="Slide Number Placeholder 3"/>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643AD6C4-6F51-C946-8113-868DB55B5ADF}" type="slidenum">
              <a:rPr lang="en-US" sz="1200">
                <a:solidFill>
                  <a:srgbClr val="898989"/>
                </a:solidFill>
                <a:latin typeface="Calibri" charset="0"/>
                <a:cs typeface="Arial" charset="0"/>
              </a:rPr>
              <a:pPr eaLnBrk="1" hangingPunct="1"/>
              <a:t>64</a:t>
            </a:fld>
            <a:endParaRPr lang="en-US" sz="1200">
              <a:solidFill>
                <a:srgbClr val="898989"/>
              </a:solidFill>
              <a:latin typeface="Calibri" charset="0"/>
              <a:cs typeface="Arial" charset="0"/>
            </a:endParaRPr>
          </a:p>
        </p:txBody>
      </p:sp>
      <p:pic>
        <p:nvPicPr>
          <p:cNvPr id="99332" name="Picture 6" descr="Logo Graphic Alo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72325" y="4792663"/>
            <a:ext cx="1000125" cy="9128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3" name="Title 1"/>
          <p:cNvSpPr>
            <a:spLocks noGrp="1"/>
          </p:cNvSpPr>
          <p:nvPr>
            <p:ph type="title"/>
          </p:nvPr>
        </p:nvSpPr>
        <p:spPr/>
        <p:txBody>
          <a:bodyPr/>
          <a:lstStyle/>
          <a:p>
            <a:r>
              <a:rPr lang="en-US">
                <a:latin typeface="Calibri" charset="0"/>
              </a:rPr>
              <a:t>Glossary</a:t>
            </a:r>
          </a:p>
        </p:txBody>
      </p:sp>
      <p:sp>
        <p:nvSpPr>
          <p:cNvPr id="100354" name="Content Placeholder 2"/>
          <p:cNvSpPr>
            <a:spLocks noGrp="1"/>
          </p:cNvSpPr>
          <p:nvPr>
            <p:ph idx="1"/>
          </p:nvPr>
        </p:nvSpPr>
        <p:spPr>
          <a:xfrm>
            <a:off x="876300" y="1417638"/>
            <a:ext cx="7654925" cy="4708525"/>
          </a:xfrm>
        </p:spPr>
        <p:txBody>
          <a:bodyPr/>
          <a:lstStyle/>
          <a:p>
            <a:pPr marL="0" indent="0" algn="ctr">
              <a:buFont typeface="Arial" charset="0"/>
              <a:buNone/>
            </a:pPr>
            <a:r>
              <a:rPr lang="en-US" sz="2400" b="1" i="1" u="sng">
                <a:latin typeface="Calibri" charset="0"/>
              </a:rPr>
              <a:t>Getting to Calm-Alert </a:t>
            </a:r>
            <a:r>
              <a:rPr lang="en-US" sz="2400" b="1" u="sng">
                <a:latin typeface="Calibri" charset="0"/>
              </a:rPr>
              <a:t>– 3 Energy Shifters</a:t>
            </a:r>
          </a:p>
          <a:p>
            <a:pPr marL="0" indent="0" algn="ctr">
              <a:buFont typeface="Arial" charset="0"/>
              <a:buNone/>
            </a:pPr>
            <a:r>
              <a:rPr lang="en-US" sz="1600">
                <a:latin typeface="Calibri" charset="0"/>
              </a:rPr>
              <a:t>Use these exercises when an energy shift is needed </a:t>
            </a:r>
          </a:p>
          <a:p>
            <a:pPr marL="0" indent="0" algn="ctr">
              <a:buFont typeface="Arial" charset="0"/>
              <a:buNone/>
            </a:pPr>
            <a:r>
              <a:rPr lang="en-US" sz="1600">
                <a:latin typeface="Calibri" charset="0"/>
              </a:rPr>
              <a:t>and/or as a way to start the morning.</a:t>
            </a:r>
          </a:p>
          <a:p>
            <a:pPr marL="0" indent="0" algn="ctr">
              <a:buFont typeface="Arial" charset="0"/>
              <a:buNone/>
            </a:pPr>
            <a:endParaRPr lang="en-US" sz="1800" b="1" u="sng">
              <a:latin typeface="Calibri" charset="0"/>
            </a:endParaRPr>
          </a:p>
          <a:p>
            <a:pPr marL="0" indent="0">
              <a:buFont typeface="Arial" charset="0"/>
              <a:buNone/>
            </a:pPr>
            <a:r>
              <a:rPr lang="en-US" sz="1800" b="1">
                <a:latin typeface="Calibri" charset="0"/>
              </a:rPr>
              <a:t>#1 Heart Breathing: Energy Shifter</a:t>
            </a:r>
          </a:p>
          <a:p>
            <a:pPr marL="0" indent="0">
              <a:buFont typeface="Arial" charset="0"/>
              <a:buNone/>
            </a:pPr>
            <a:r>
              <a:rPr lang="en-US" sz="1400">
                <a:latin typeface="Calibri" charset="0"/>
              </a:rPr>
              <a:t>(Adapted from Heart Lock-In Activity, HeartMath-- Created by Doc Childre www.heartmath.org)</a:t>
            </a:r>
          </a:p>
          <a:p>
            <a:pPr marL="0" indent="0">
              <a:buFont typeface="Arial" charset="0"/>
              <a:buNone/>
            </a:pPr>
            <a:r>
              <a:rPr lang="en-US" sz="1600">
                <a:latin typeface="Calibri" charset="0"/>
              </a:rPr>
              <a:t>1. Think of something you are grateful for, something that makes you smile. It could be a pet, a person, a tree or flower.</a:t>
            </a:r>
          </a:p>
          <a:p>
            <a:pPr marL="0" indent="0">
              <a:buFont typeface="Arial" charset="0"/>
              <a:buNone/>
            </a:pPr>
            <a:r>
              <a:rPr lang="en-US" sz="1600">
                <a:latin typeface="Calibri" charset="0"/>
              </a:rPr>
              <a:t>2. Sit comfortably, close your eyes and relax.</a:t>
            </a:r>
          </a:p>
          <a:p>
            <a:pPr marL="0" indent="0">
              <a:buFont typeface="Arial" charset="0"/>
              <a:buNone/>
            </a:pPr>
            <a:r>
              <a:rPr lang="en-US" sz="1600">
                <a:latin typeface="Calibri" charset="0"/>
              </a:rPr>
              <a:t>3. Take 5 slow breaths.</a:t>
            </a:r>
          </a:p>
          <a:p>
            <a:pPr marL="0" indent="0">
              <a:buFont typeface="Arial" charset="0"/>
              <a:buNone/>
            </a:pPr>
            <a:r>
              <a:rPr lang="en-US" sz="1600">
                <a:latin typeface="Calibri" charset="0"/>
              </a:rPr>
              <a:t>4. Place your hands on the center of your chest.</a:t>
            </a:r>
          </a:p>
          <a:p>
            <a:pPr marL="0" indent="0">
              <a:buFont typeface="Arial" charset="0"/>
              <a:buNone/>
            </a:pPr>
            <a:r>
              <a:rPr lang="en-US" sz="1600">
                <a:latin typeface="Calibri" charset="0"/>
              </a:rPr>
              <a:t>5. Think of the person, pet or plant that makes you smile. Breathe in the grateful energy. Breathe this feeling into the area under your hands.</a:t>
            </a:r>
          </a:p>
          <a:p>
            <a:pPr marL="0" indent="0">
              <a:buFont typeface="Arial" charset="0"/>
              <a:buNone/>
            </a:pPr>
            <a:r>
              <a:rPr lang="en-US" sz="1600">
                <a:latin typeface="Calibri" charset="0"/>
              </a:rPr>
              <a:t>6. Take 5 more slow breaths.</a:t>
            </a:r>
          </a:p>
          <a:p>
            <a:pPr marL="0" indent="0">
              <a:buFont typeface="Arial" charset="0"/>
              <a:buNone/>
            </a:pPr>
            <a:endParaRPr lang="en-US" sz="1600" u="sng">
              <a:latin typeface="Calibri" charset="0"/>
            </a:endParaRPr>
          </a:p>
          <a:p>
            <a:pPr marL="0" indent="0">
              <a:buFont typeface="Arial" charset="0"/>
              <a:buNone/>
            </a:pPr>
            <a:endParaRPr lang="en-US" sz="1800" u="sng">
              <a:latin typeface="Calibri" charset="0"/>
            </a:endParaRPr>
          </a:p>
          <a:p>
            <a:pPr marL="0" indent="0">
              <a:buFont typeface="Arial" charset="0"/>
              <a:buNone/>
            </a:pPr>
            <a:endParaRPr lang="en-US" sz="1800" u="sng">
              <a:latin typeface="Calibri" charset="0"/>
            </a:endParaRPr>
          </a:p>
          <a:p>
            <a:pPr marL="0" indent="0">
              <a:buFont typeface="Arial" charset="0"/>
              <a:buNone/>
            </a:pPr>
            <a:endParaRPr lang="en-US" sz="1800" u="sng">
              <a:latin typeface="Calibri" charset="0"/>
            </a:endParaRPr>
          </a:p>
          <a:p>
            <a:pPr marL="0" indent="0">
              <a:buFont typeface="Arial" charset="0"/>
              <a:buNone/>
            </a:pPr>
            <a:endParaRPr lang="en-US" sz="1800" u="sng">
              <a:latin typeface="Calibri" charset="0"/>
            </a:endParaRPr>
          </a:p>
        </p:txBody>
      </p:sp>
      <p:sp>
        <p:nvSpPr>
          <p:cNvPr id="100355" name="Slide Number Placeholder 3"/>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9440A2E0-50AF-7B41-BDBA-B95343CD8136}" type="slidenum">
              <a:rPr lang="en-US" sz="1200">
                <a:solidFill>
                  <a:srgbClr val="898989"/>
                </a:solidFill>
                <a:latin typeface="Calibri" charset="0"/>
                <a:cs typeface="Arial" charset="0"/>
              </a:rPr>
              <a:pPr eaLnBrk="1" hangingPunct="1"/>
              <a:t>65</a:t>
            </a:fld>
            <a:endParaRPr lang="en-US" sz="1200">
              <a:solidFill>
                <a:srgbClr val="898989"/>
              </a:solidFill>
              <a:latin typeface="Calibri" charset="0"/>
              <a:cs typeface="Arial" charset="0"/>
            </a:endParaRPr>
          </a:p>
        </p:txBody>
      </p:sp>
      <p:pic>
        <p:nvPicPr>
          <p:cNvPr id="100356" name="Picture 6" descr="Logo Graphic Alo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2488" y="504825"/>
            <a:ext cx="1000125" cy="9128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Content Placeholder 2"/>
          <p:cNvSpPr>
            <a:spLocks noGrp="1"/>
          </p:cNvSpPr>
          <p:nvPr>
            <p:ph idx="1"/>
          </p:nvPr>
        </p:nvSpPr>
        <p:spPr>
          <a:xfrm>
            <a:off x="800100" y="717550"/>
            <a:ext cx="7596188" cy="5408613"/>
          </a:xfrm>
        </p:spPr>
        <p:txBody>
          <a:bodyPr/>
          <a:lstStyle/>
          <a:p>
            <a:pPr marL="0" indent="0">
              <a:buFont typeface="Arial" charset="0"/>
              <a:buNone/>
            </a:pPr>
            <a:r>
              <a:rPr lang="en-US" sz="1600" b="1">
                <a:latin typeface="Calibri" charset="0"/>
              </a:rPr>
              <a:t>#2 Balancing-Stabilizing-Energizing: Cross Crawl</a:t>
            </a:r>
          </a:p>
          <a:p>
            <a:pPr marL="0" indent="0">
              <a:buFont typeface="Arial" charset="0"/>
              <a:buNone/>
            </a:pPr>
            <a:r>
              <a:rPr lang="en-US" sz="1200">
                <a:latin typeface="Calibri" charset="0"/>
              </a:rPr>
              <a:t>(From Brain Gym - also called Educational Kinesiology. Developed by Paul Dennison, Ph.D.</a:t>
            </a:r>
          </a:p>
          <a:p>
            <a:pPr marL="0" indent="0">
              <a:buFont typeface="Arial" charset="0"/>
              <a:buNone/>
            </a:pPr>
            <a:r>
              <a:rPr lang="en-US" sz="1200">
                <a:latin typeface="Calibri" charset="0"/>
              </a:rPr>
              <a:t>www.braingym.com)</a:t>
            </a:r>
          </a:p>
          <a:p>
            <a:pPr marL="0" indent="0">
              <a:buFont typeface="Arial" charset="0"/>
              <a:buNone/>
            </a:pPr>
            <a:r>
              <a:rPr lang="en-US" sz="1600">
                <a:latin typeface="Calibri" charset="0"/>
              </a:rPr>
              <a:t>1. Stand straight with weight distributed equally on both legs.</a:t>
            </a:r>
          </a:p>
          <a:p>
            <a:pPr marL="0" indent="0">
              <a:buFont typeface="Arial" charset="0"/>
              <a:buNone/>
            </a:pPr>
            <a:r>
              <a:rPr lang="en-US" sz="1600">
                <a:latin typeface="Calibri" charset="0"/>
              </a:rPr>
              <a:t>2. Lift your right arm &amp; your left leg at the same time.</a:t>
            </a:r>
          </a:p>
          <a:p>
            <a:pPr marL="0" indent="0">
              <a:buFont typeface="Arial" charset="0"/>
              <a:buNone/>
            </a:pPr>
            <a:r>
              <a:rPr lang="en-US" sz="1600">
                <a:latin typeface="Calibri" charset="0"/>
              </a:rPr>
              <a:t>3. As you let them down, raise your left arm &amp; right leg.</a:t>
            </a:r>
          </a:p>
          <a:p>
            <a:pPr marL="0" indent="0">
              <a:buFont typeface="Arial" charset="0"/>
              <a:buNone/>
            </a:pPr>
            <a:r>
              <a:rPr lang="en-US" sz="1600">
                <a:latin typeface="Calibri" charset="0"/>
              </a:rPr>
              <a:t>4. Repeat this sequence, &amp; exaggerate the lift of your leg &amp; the swing of your arm across the midline of your body.</a:t>
            </a:r>
          </a:p>
          <a:p>
            <a:pPr marL="0" indent="0">
              <a:buFont typeface="Arial" charset="0"/>
              <a:buNone/>
            </a:pPr>
            <a:r>
              <a:rPr lang="en-US" sz="1600">
                <a:latin typeface="Calibri" charset="0"/>
              </a:rPr>
              <a:t>5. Continue in this exaggerated march, as slowly &amp; smoothly as you can. While you do this, breathe deeply in through your nose &amp; out through your mouth.</a:t>
            </a:r>
          </a:p>
          <a:p>
            <a:pPr marL="0" indent="0">
              <a:buFont typeface="Arial" charset="0"/>
              <a:buNone/>
            </a:pPr>
            <a:endParaRPr lang="en-US" sz="1600">
              <a:latin typeface="Calibri" charset="0"/>
            </a:endParaRPr>
          </a:p>
          <a:p>
            <a:pPr marL="0" indent="0">
              <a:buFont typeface="Arial" charset="0"/>
              <a:buNone/>
            </a:pPr>
            <a:r>
              <a:rPr lang="en-US" sz="1600" b="1">
                <a:latin typeface="Calibri" charset="0"/>
              </a:rPr>
              <a:t>#3 Energizing-Stabilizing: Tekubi Furi (hand shaking)</a:t>
            </a:r>
          </a:p>
          <a:p>
            <a:pPr marL="0" indent="0">
              <a:buFont typeface="Arial" charset="0"/>
              <a:buNone/>
            </a:pPr>
            <a:r>
              <a:rPr lang="en-US" sz="1200">
                <a:latin typeface="Calibri" charset="0"/>
              </a:rPr>
              <a:t>(Adapted from Aikido - a nonviolent martial art founded by Morihei Ueshiba -1883-1963. It is a way to reconcile the world &amp; make human beings one family not to fight or start war.)</a:t>
            </a:r>
          </a:p>
          <a:p>
            <a:pPr marL="0" indent="0">
              <a:buFont typeface="Arial" charset="0"/>
              <a:buNone/>
            </a:pPr>
            <a:r>
              <a:rPr lang="en-US" sz="1600">
                <a:latin typeface="Calibri" charset="0"/>
              </a:rPr>
              <a:t>1. Stand with your feet side by side, about shoulder width apart, with your weight mostly on the balls of your feet. Keep knees slightly bent &amp; relaxed.</a:t>
            </a:r>
          </a:p>
          <a:p>
            <a:pPr marL="0" indent="0">
              <a:buFont typeface="Arial" charset="0"/>
              <a:buNone/>
            </a:pPr>
            <a:r>
              <a:rPr lang="en-US" sz="1600">
                <a:latin typeface="Calibri" charset="0"/>
              </a:rPr>
              <a:t>2. With arms at your sides, let your hands shake very quickly. Let the motion cause your heels to bounce slightly up &amp; down (about 20 seconds).</a:t>
            </a:r>
          </a:p>
          <a:p>
            <a:pPr marL="0" indent="0">
              <a:buFont typeface="Arial" charset="0"/>
              <a:buNone/>
            </a:pPr>
            <a:r>
              <a:rPr lang="en-US" sz="1600">
                <a:latin typeface="Calibri" charset="0"/>
              </a:rPr>
              <a:t>3. Stop shaking &amp; just stand there &amp; notice the sensation for a moment. Take scan of your body sensations: What do you notice?</a:t>
            </a:r>
          </a:p>
          <a:p>
            <a:pPr marL="0" indent="0">
              <a:buFont typeface="Arial" charset="0"/>
              <a:buNone/>
            </a:pPr>
            <a:endParaRPr lang="en-US" sz="1600">
              <a:latin typeface="Calibri" charset="0"/>
            </a:endParaRPr>
          </a:p>
          <a:p>
            <a:pPr marL="0" indent="0">
              <a:buFont typeface="Arial" charset="0"/>
              <a:buNone/>
            </a:pPr>
            <a:endParaRPr lang="en-US" sz="1600">
              <a:latin typeface="Calibri" charset="0"/>
            </a:endParaRPr>
          </a:p>
        </p:txBody>
      </p:sp>
      <p:sp>
        <p:nvSpPr>
          <p:cNvPr id="101378" name="Slide Number Placeholder 3"/>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909C5952-C9BD-544C-8D60-24352134E51A}" type="slidenum">
              <a:rPr lang="en-US" sz="1200">
                <a:solidFill>
                  <a:srgbClr val="898989"/>
                </a:solidFill>
                <a:latin typeface="Calibri" charset="0"/>
                <a:cs typeface="Arial" charset="0"/>
              </a:rPr>
              <a:pPr eaLnBrk="1" hangingPunct="1"/>
              <a:t>66</a:t>
            </a:fld>
            <a:endParaRPr lang="en-US" sz="1200">
              <a:solidFill>
                <a:srgbClr val="898989"/>
              </a:solidFill>
              <a:latin typeface="Calibri" charset="0"/>
              <a:cs typeface="Arial" charset="0"/>
            </a:endParaRPr>
          </a:p>
        </p:txBody>
      </p:sp>
      <p:pic>
        <p:nvPicPr>
          <p:cNvPr id="101379" name="Picture 6" descr="Logo Graphic Alo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89750" y="836613"/>
            <a:ext cx="1000125" cy="9128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Title 1"/>
          <p:cNvSpPr>
            <a:spLocks noGrp="1"/>
          </p:cNvSpPr>
          <p:nvPr>
            <p:ph type="title"/>
          </p:nvPr>
        </p:nvSpPr>
        <p:spPr/>
        <p:txBody>
          <a:bodyPr/>
          <a:lstStyle/>
          <a:p>
            <a:r>
              <a:rPr lang="en-US">
                <a:latin typeface="Calibri" charset="0"/>
              </a:rPr>
              <a:t>Glossary</a:t>
            </a:r>
          </a:p>
        </p:txBody>
      </p:sp>
      <p:sp>
        <p:nvSpPr>
          <p:cNvPr id="55298" name="Content Placeholder 2"/>
          <p:cNvSpPr>
            <a:spLocks noGrp="1"/>
          </p:cNvSpPr>
          <p:nvPr>
            <p:ph idx="1"/>
          </p:nvPr>
        </p:nvSpPr>
        <p:spPr>
          <a:xfrm>
            <a:off x="876300" y="1417638"/>
            <a:ext cx="7654925" cy="4708525"/>
          </a:xfrm>
        </p:spPr>
        <p:txBody>
          <a:bodyPr/>
          <a:lstStyle/>
          <a:p>
            <a:pPr marL="0" indent="0" algn="ctr">
              <a:buFont typeface="Arial" charset="0"/>
              <a:buNone/>
              <a:defRPr/>
            </a:pPr>
            <a:r>
              <a:rPr lang="en-US" sz="2400" b="1" i="1" u="sng" dirty="0">
                <a:latin typeface="Calibri"/>
                <a:cs typeface="Calibri"/>
              </a:rPr>
              <a:t>Problem Solve</a:t>
            </a:r>
          </a:p>
          <a:p>
            <a:pPr marL="0" indent="0" algn="ctr">
              <a:buFont typeface="Arial" charset="0"/>
              <a:buNone/>
              <a:defRPr/>
            </a:pPr>
            <a:endParaRPr lang="en-US" sz="1600" b="1" u="sng" dirty="0">
              <a:latin typeface="Calibri"/>
              <a:cs typeface="Calibri"/>
            </a:endParaRPr>
          </a:p>
          <a:p>
            <a:pPr marL="0" indent="0">
              <a:buFont typeface="Arial" charset="0"/>
              <a:buNone/>
              <a:defRPr/>
            </a:pPr>
            <a:r>
              <a:rPr lang="en-US" sz="1600" dirty="0">
                <a:latin typeface="Calibri"/>
                <a:cs typeface="Calibri"/>
              </a:rPr>
              <a:t>	1. Do the Self-Empathy Game: Listen for Your Feelings &amp; Needs</a:t>
            </a:r>
          </a:p>
          <a:p>
            <a:pPr marL="0" indent="0">
              <a:buFont typeface="Arial" charset="0"/>
              <a:buNone/>
              <a:defRPr/>
            </a:pPr>
            <a:r>
              <a:rPr lang="en-US" sz="1600" dirty="0">
                <a:latin typeface="Calibri"/>
                <a:cs typeface="Calibri"/>
              </a:rPr>
              <a:t>	-Sit in front of your NFZ Game mat, with your NFZ Card Decks.</a:t>
            </a:r>
          </a:p>
          <a:p>
            <a:pPr marL="0" indent="0">
              <a:buFont typeface="Arial" charset="0"/>
              <a:buNone/>
              <a:defRPr/>
            </a:pPr>
            <a:r>
              <a:rPr lang="en-US" sz="1600" dirty="0">
                <a:latin typeface="Calibri"/>
                <a:cs typeface="Calibri"/>
              </a:rPr>
              <a:t>	-Place your token on the Feeling Thermometer.</a:t>
            </a:r>
          </a:p>
          <a:p>
            <a:pPr marL="0" indent="0">
              <a:buFont typeface="Arial" charset="0"/>
              <a:buNone/>
              <a:defRPr/>
            </a:pPr>
            <a:r>
              <a:rPr lang="en-US" sz="1600" dirty="0">
                <a:latin typeface="Calibri"/>
                <a:cs typeface="Calibri"/>
              </a:rPr>
              <a:t>	-Identify the situation, using observations, without evaluations.</a:t>
            </a:r>
          </a:p>
          <a:p>
            <a:pPr marL="0" indent="0">
              <a:buFont typeface="Arial" charset="0"/>
              <a:buNone/>
              <a:defRPr/>
            </a:pPr>
            <a:r>
              <a:rPr lang="en-US" sz="1600" dirty="0">
                <a:latin typeface="Calibri"/>
                <a:cs typeface="Calibri"/>
              </a:rPr>
              <a:t>	-Sort through Feeling Cards. Identify &amp; place Feeling Cards </a:t>
            </a:r>
          </a:p>
          <a:p>
            <a:pPr marL="0" indent="0">
              <a:buFont typeface="Arial" charset="0"/>
              <a:buNone/>
              <a:defRPr/>
            </a:pPr>
            <a:r>
              <a:rPr lang="en-US" sz="1600" dirty="0">
                <a:latin typeface="Calibri"/>
                <a:cs typeface="Calibri"/>
              </a:rPr>
              <a:t>	on the Feeling Zone of your NFZ Mat.</a:t>
            </a:r>
          </a:p>
          <a:p>
            <a:pPr marL="0" indent="0">
              <a:buFont typeface="Arial" charset="0"/>
              <a:buNone/>
              <a:defRPr/>
            </a:pPr>
            <a:r>
              <a:rPr lang="en-US" sz="1600" dirty="0">
                <a:latin typeface="Calibri"/>
                <a:cs typeface="Calibri"/>
              </a:rPr>
              <a:t>	-Sort through Need Cards. Identify &amp; place Need Cards on </a:t>
            </a:r>
          </a:p>
          <a:p>
            <a:pPr marL="0" indent="0">
              <a:buFont typeface="Arial" charset="0"/>
              <a:buNone/>
              <a:defRPr/>
            </a:pPr>
            <a:r>
              <a:rPr lang="en-US" sz="1600" dirty="0">
                <a:latin typeface="Calibri"/>
                <a:cs typeface="Calibri"/>
              </a:rPr>
              <a:t>	the gold Needs Zone of your NFZ Mat</a:t>
            </a:r>
          </a:p>
          <a:p>
            <a:pPr marL="0" indent="0">
              <a:buFont typeface="Arial" charset="0"/>
              <a:buNone/>
              <a:defRPr/>
            </a:pPr>
            <a:r>
              <a:rPr lang="en-US" sz="1600" dirty="0">
                <a:latin typeface="Calibri"/>
                <a:cs typeface="Calibri"/>
              </a:rPr>
              <a:t>	-Sit with your feelings &amp; needs until you feel self-connected.</a:t>
            </a:r>
          </a:p>
          <a:p>
            <a:pPr marL="0" indent="0">
              <a:buFont typeface="Arial" charset="0"/>
              <a:buNone/>
              <a:defRPr/>
            </a:pPr>
            <a:r>
              <a:rPr lang="en-US" sz="1600" dirty="0">
                <a:latin typeface="Calibri"/>
                <a:cs typeface="Calibri"/>
              </a:rPr>
              <a:t> </a:t>
            </a:r>
          </a:p>
          <a:p>
            <a:pPr marL="0" indent="0">
              <a:buFont typeface="Arial" charset="0"/>
              <a:buNone/>
              <a:defRPr/>
            </a:pPr>
            <a:r>
              <a:rPr lang="en-US" sz="1600" b="1" i="1" u="sng" dirty="0">
                <a:latin typeface="Calibri"/>
                <a:cs typeface="Calibri"/>
              </a:rPr>
              <a:t>	If playing alone</a:t>
            </a:r>
            <a:r>
              <a:rPr lang="en-US" sz="1600" b="1" i="1" dirty="0">
                <a:latin typeface="Calibri"/>
                <a:cs typeface="Calibri"/>
              </a:rPr>
              <a:t>, ask the Problem Solving question:</a:t>
            </a:r>
            <a:endParaRPr lang="en-US" sz="1600" dirty="0">
              <a:latin typeface="Calibri"/>
              <a:cs typeface="Calibri"/>
            </a:endParaRPr>
          </a:p>
          <a:p>
            <a:pPr marL="0" indent="0">
              <a:buFont typeface="Arial" charset="0"/>
              <a:buNone/>
              <a:defRPr/>
            </a:pPr>
            <a:r>
              <a:rPr lang="en-US" sz="1600" dirty="0">
                <a:latin typeface="Calibri"/>
                <a:cs typeface="Calibri"/>
              </a:rPr>
              <a:t>	“</a:t>
            </a:r>
            <a:r>
              <a:rPr lang="en-US" sz="1600" i="1" dirty="0">
                <a:latin typeface="Calibri"/>
                <a:cs typeface="Calibri"/>
              </a:rPr>
              <a:t>What could I do to meet my needs?”</a:t>
            </a:r>
            <a:endParaRPr lang="en-US" sz="1600" dirty="0">
              <a:latin typeface="Calibri"/>
              <a:cs typeface="Calibri"/>
            </a:endParaRPr>
          </a:p>
          <a:p>
            <a:pPr marL="0" indent="0">
              <a:buFont typeface="Arial" charset="0"/>
              <a:buNone/>
              <a:defRPr/>
            </a:pPr>
            <a:r>
              <a:rPr lang="en-US" sz="1600" b="1" i="1" dirty="0">
                <a:latin typeface="Calibri"/>
                <a:cs typeface="Calibri"/>
              </a:rPr>
              <a:t>	 </a:t>
            </a:r>
            <a:endParaRPr lang="en-US" sz="1600" dirty="0">
              <a:latin typeface="Calibri"/>
              <a:cs typeface="Calibri"/>
            </a:endParaRPr>
          </a:p>
          <a:p>
            <a:pPr marL="0" indent="0">
              <a:buFont typeface="Arial" charset="0"/>
              <a:buNone/>
              <a:defRPr/>
            </a:pPr>
            <a:r>
              <a:rPr lang="en-US" sz="1600" b="1" i="1" u="sng" dirty="0">
                <a:latin typeface="Calibri"/>
                <a:cs typeface="Calibri"/>
              </a:rPr>
              <a:t>	If 2 (or more) people are playing,</a:t>
            </a:r>
            <a:r>
              <a:rPr lang="en-US" sz="1600" b="1" i="1" dirty="0">
                <a:latin typeface="Calibri"/>
                <a:cs typeface="Calibri"/>
              </a:rPr>
              <a:t> continue with 2-9 ....</a:t>
            </a:r>
            <a:endParaRPr lang="en-US" sz="1600" dirty="0">
              <a:latin typeface="Calibri"/>
              <a:cs typeface="Calibri"/>
            </a:endParaRPr>
          </a:p>
          <a:p>
            <a:pPr marL="0" indent="0">
              <a:buFont typeface="Arial" charset="0"/>
              <a:buNone/>
              <a:defRPr/>
            </a:pPr>
            <a:r>
              <a:rPr lang="en-US" sz="1600" b="1" i="1" dirty="0">
                <a:latin typeface="Calibri"/>
                <a:cs typeface="Calibri"/>
              </a:rPr>
              <a:t> </a:t>
            </a:r>
            <a:endParaRPr lang="en-US" sz="1600" dirty="0">
              <a:latin typeface="Calibri"/>
              <a:cs typeface="Calibri"/>
            </a:endParaRPr>
          </a:p>
          <a:p>
            <a:pPr marL="0" indent="0">
              <a:buFont typeface="Arial" charset="0"/>
              <a:buNone/>
              <a:defRPr/>
            </a:pPr>
            <a:r>
              <a:rPr lang="en-US" sz="1600" b="1" i="1" dirty="0">
                <a:latin typeface="Calibri"/>
                <a:cs typeface="Calibri"/>
              </a:rPr>
              <a:t> </a:t>
            </a:r>
            <a:endParaRPr lang="en-US" sz="1600" dirty="0">
              <a:latin typeface="Calibri"/>
              <a:cs typeface="Calibri"/>
            </a:endParaRPr>
          </a:p>
          <a:p>
            <a:pPr marL="0" indent="0">
              <a:buFont typeface="Arial" charset="0"/>
              <a:buNone/>
              <a:defRPr/>
            </a:pPr>
            <a:r>
              <a:rPr lang="en-US" sz="1600" dirty="0">
                <a:latin typeface="Calibri"/>
                <a:cs typeface="Calibri"/>
              </a:rPr>
              <a:t>	2. Switch places &amp; look at the cards on the other person’s mat. Take a few minutes to 	see from their point of view.</a:t>
            </a:r>
          </a:p>
          <a:p>
            <a:pPr marL="0" indent="0">
              <a:buFont typeface="Arial" charset="0"/>
              <a:buNone/>
              <a:defRPr/>
            </a:pPr>
            <a:r>
              <a:rPr lang="en-US" sz="1600" i="1" dirty="0">
                <a:latin typeface="Calibri"/>
                <a:cs typeface="Calibri"/>
              </a:rPr>
              <a:t> </a:t>
            </a:r>
            <a:endParaRPr lang="en-US" sz="1600" dirty="0">
              <a:latin typeface="Calibri"/>
              <a:cs typeface="Calibri"/>
            </a:endParaRPr>
          </a:p>
          <a:p>
            <a:pPr marL="0" indent="0">
              <a:buFont typeface="Arial" charset="0"/>
              <a:buNone/>
              <a:defRPr/>
            </a:pPr>
            <a:r>
              <a:rPr lang="en-US" sz="1600" dirty="0">
                <a:latin typeface="Calibri"/>
                <a:cs typeface="Calibri"/>
              </a:rPr>
              <a:t>	3. Take turns simply reading/ reflecting the other person’s feelings &amp; needs.</a:t>
            </a:r>
          </a:p>
          <a:p>
            <a:pPr marL="0" indent="0">
              <a:buFont typeface="Arial" charset="0"/>
              <a:buNone/>
              <a:defRPr/>
            </a:pPr>
            <a:r>
              <a:rPr lang="en-US" sz="1600" i="1" dirty="0">
                <a:latin typeface="Calibri"/>
                <a:cs typeface="Calibri"/>
              </a:rPr>
              <a:t> </a:t>
            </a:r>
            <a:endParaRPr lang="en-US" sz="1600" dirty="0">
              <a:latin typeface="Calibri"/>
              <a:cs typeface="Calibri"/>
            </a:endParaRPr>
          </a:p>
          <a:p>
            <a:pPr marL="0" indent="0">
              <a:buFont typeface="Arial" charset="0"/>
              <a:buNone/>
              <a:defRPr/>
            </a:pPr>
            <a:r>
              <a:rPr lang="en-US" sz="1600" dirty="0">
                <a:latin typeface="Calibri"/>
                <a:cs typeface="Calibri"/>
              </a:rPr>
              <a:t>	4. Take turns asking for clarity about any needs of the other person that you don’t 	understand.</a:t>
            </a:r>
          </a:p>
          <a:p>
            <a:pPr marL="0" indent="0">
              <a:buFont typeface="Arial" charset="0"/>
              <a:buNone/>
              <a:defRPr/>
            </a:pPr>
            <a:r>
              <a:rPr lang="en-US" sz="1600" i="1" dirty="0">
                <a:latin typeface="Calibri"/>
                <a:cs typeface="Calibri"/>
              </a:rPr>
              <a:t> </a:t>
            </a:r>
            <a:endParaRPr lang="en-US" sz="1600" dirty="0">
              <a:latin typeface="Calibri"/>
              <a:cs typeface="Calibri"/>
            </a:endParaRPr>
          </a:p>
          <a:p>
            <a:pPr marL="0" indent="0">
              <a:buFont typeface="Arial" charset="0"/>
              <a:buNone/>
              <a:defRPr/>
            </a:pPr>
            <a:r>
              <a:rPr lang="en-US" sz="1600" dirty="0">
                <a:latin typeface="Calibri"/>
                <a:cs typeface="Calibri"/>
              </a:rPr>
              <a:t>	5. When both people have been heard and there is mutual understanding, return to 	your own seats.</a:t>
            </a:r>
          </a:p>
          <a:p>
            <a:pPr>
              <a:defRPr/>
            </a:pPr>
            <a:endParaRPr lang="en-US" sz="1600" dirty="0">
              <a:latin typeface="Calibri"/>
              <a:cs typeface="Calibri"/>
            </a:endParaRPr>
          </a:p>
          <a:p>
            <a:pPr marL="0" indent="0">
              <a:buFont typeface="Arial" charset="0"/>
              <a:buNone/>
              <a:defRPr/>
            </a:pPr>
            <a:r>
              <a:rPr lang="en-US" sz="1600" dirty="0">
                <a:latin typeface="Calibri"/>
                <a:cs typeface="Calibri"/>
              </a:rPr>
              <a:t>       	6. Look at your own mat and see if anything has changed. Place your token, Feelings 	Cards and Needs Cards to reflect where you are now.</a:t>
            </a:r>
          </a:p>
          <a:p>
            <a:pPr marL="0" indent="0">
              <a:buFont typeface="Arial" charset="0"/>
              <a:buNone/>
              <a:defRPr/>
            </a:pPr>
            <a:endParaRPr lang="en-US" sz="1600" dirty="0">
              <a:latin typeface="Calibri"/>
              <a:cs typeface="Calibri"/>
            </a:endParaRPr>
          </a:p>
          <a:p>
            <a:pPr marL="0" indent="0">
              <a:buFont typeface="Arial" charset="0"/>
              <a:buNone/>
              <a:defRPr/>
            </a:pPr>
            <a:r>
              <a:rPr lang="en-US" sz="1600" dirty="0">
                <a:latin typeface="Calibri"/>
                <a:cs typeface="Calibri"/>
              </a:rPr>
              <a:t>	7. Share with each other your current feelings and needs.</a:t>
            </a:r>
          </a:p>
          <a:p>
            <a:pPr>
              <a:defRPr/>
            </a:pPr>
            <a:endParaRPr lang="en-US" sz="1600" dirty="0">
              <a:latin typeface="Calibri"/>
              <a:cs typeface="Calibri"/>
            </a:endParaRPr>
          </a:p>
          <a:p>
            <a:pPr marL="0" indent="0">
              <a:buFont typeface="Arial" charset="0"/>
              <a:buNone/>
              <a:defRPr/>
            </a:pPr>
            <a:r>
              <a:rPr lang="en-US" sz="1600" dirty="0">
                <a:latin typeface="Calibri"/>
                <a:cs typeface="Calibri"/>
              </a:rPr>
              <a:t>	8. Push mats together, to form a circle of golden needs in the center.</a:t>
            </a:r>
          </a:p>
          <a:p>
            <a:pPr marL="0" indent="0">
              <a:buFont typeface="Arial" charset="0"/>
              <a:buNone/>
              <a:defRPr/>
            </a:pPr>
            <a:r>
              <a:rPr lang="en-US" sz="1600" dirty="0">
                <a:latin typeface="Calibri"/>
                <a:cs typeface="Calibri"/>
              </a:rPr>
              <a:t> </a:t>
            </a:r>
          </a:p>
          <a:p>
            <a:pPr marL="0" indent="0">
              <a:buFont typeface="Arial" charset="0"/>
              <a:buNone/>
              <a:defRPr/>
            </a:pPr>
            <a:r>
              <a:rPr lang="en-US" sz="1600" dirty="0">
                <a:latin typeface="Calibri"/>
                <a:cs typeface="Calibri"/>
              </a:rPr>
              <a:t>	Ask the Problem Solving Question: </a:t>
            </a:r>
          </a:p>
          <a:p>
            <a:pPr marL="0" indent="0">
              <a:buFont typeface="Arial" charset="0"/>
              <a:buNone/>
              <a:defRPr/>
            </a:pPr>
            <a:r>
              <a:rPr lang="en-US" sz="1600" i="1" dirty="0">
                <a:latin typeface="Calibri"/>
                <a:cs typeface="Calibri"/>
              </a:rPr>
              <a:t>	“What could we do to meet both of our needs?”</a:t>
            </a:r>
            <a:endParaRPr lang="en-US" sz="1600" dirty="0">
              <a:latin typeface="Calibri"/>
              <a:cs typeface="Calibri"/>
            </a:endParaRPr>
          </a:p>
          <a:p>
            <a:pPr marL="0" indent="0">
              <a:buFont typeface="Arial" charset="0"/>
              <a:buNone/>
              <a:defRPr/>
            </a:pPr>
            <a:r>
              <a:rPr lang="en-US" sz="1600" b="1" dirty="0">
                <a:latin typeface="Calibri"/>
                <a:cs typeface="Calibri"/>
              </a:rPr>
              <a:t> </a:t>
            </a:r>
            <a:endParaRPr lang="en-US" sz="1600" dirty="0">
              <a:latin typeface="Calibri"/>
              <a:cs typeface="Calibri"/>
            </a:endParaRPr>
          </a:p>
          <a:p>
            <a:pPr marL="0" indent="0" algn="ctr">
              <a:buFont typeface="Arial" charset="0"/>
              <a:buNone/>
              <a:defRPr/>
            </a:pPr>
            <a:endParaRPr lang="en-US" sz="1600" b="1" u="sng" dirty="0">
              <a:latin typeface="Calibri"/>
              <a:cs typeface="Calibri"/>
            </a:endParaRPr>
          </a:p>
          <a:p>
            <a:pPr marL="0" indent="0">
              <a:buFont typeface="Arial" charset="0"/>
              <a:buNone/>
              <a:defRPr/>
            </a:pPr>
            <a:endParaRPr lang="en-US" sz="1600" u="sng" dirty="0">
              <a:latin typeface="Calibri"/>
              <a:cs typeface="Calibri"/>
            </a:endParaRPr>
          </a:p>
          <a:p>
            <a:pPr marL="0" indent="0">
              <a:buFont typeface="Arial" charset="0"/>
              <a:buNone/>
              <a:defRPr/>
            </a:pPr>
            <a:endParaRPr lang="en-US" sz="1600" u="sng" dirty="0">
              <a:latin typeface="Calibri"/>
              <a:cs typeface="Calibri"/>
            </a:endParaRPr>
          </a:p>
          <a:p>
            <a:pPr marL="0" indent="0">
              <a:buFont typeface="Arial" charset="0"/>
              <a:buNone/>
              <a:defRPr/>
            </a:pPr>
            <a:endParaRPr lang="en-US" sz="1600" u="sng" dirty="0">
              <a:latin typeface="Calibri"/>
              <a:cs typeface="Calibri"/>
            </a:endParaRPr>
          </a:p>
          <a:p>
            <a:pPr marL="0" indent="0">
              <a:buFont typeface="Arial" charset="0"/>
              <a:buNone/>
              <a:defRPr/>
            </a:pPr>
            <a:endParaRPr lang="en-US" sz="1600" u="sng" dirty="0">
              <a:latin typeface="Calibri"/>
              <a:cs typeface="Calibri"/>
            </a:endParaRPr>
          </a:p>
        </p:txBody>
      </p:sp>
      <p:sp>
        <p:nvSpPr>
          <p:cNvPr id="102403" name="Slide Number Placeholder 3"/>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3A21A22E-5B37-F346-8E2A-6D6777606B11}" type="slidenum">
              <a:rPr lang="en-US" sz="1200">
                <a:solidFill>
                  <a:srgbClr val="898989"/>
                </a:solidFill>
                <a:latin typeface="Calibri" charset="0"/>
                <a:cs typeface="Arial" charset="0"/>
              </a:rPr>
              <a:pPr eaLnBrk="1" hangingPunct="1"/>
              <a:t>67</a:t>
            </a:fld>
            <a:endParaRPr lang="en-US" sz="1200">
              <a:solidFill>
                <a:srgbClr val="898989"/>
              </a:solidFill>
              <a:latin typeface="Calibri" charset="0"/>
              <a:cs typeface="Arial" charset="0"/>
            </a:endParaRPr>
          </a:p>
        </p:txBody>
      </p:sp>
      <p:pic>
        <p:nvPicPr>
          <p:cNvPr id="102404" name="Picture 6" descr="Logo Graphic Alo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2488" y="504825"/>
            <a:ext cx="1000125" cy="9128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Title 1"/>
          <p:cNvSpPr>
            <a:spLocks noGrp="1"/>
          </p:cNvSpPr>
          <p:nvPr>
            <p:ph type="title"/>
          </p:nvPr>
        </p:nvSpPr>
        <p:spPr/>
        <p:txBody>
          <a:bodyPr/>
          <a:lstStyle/>
          <a:p>
            <a:endParaRPr lang="en-US">
              <a:latin typeface="Calibri" charset="0"/>
            </a:endParaRPr>
          </a:p>
        </p:txBody>
      </p:sp>
      <p:sp>
        <p:nvSpPr>
          <p:cNvPr id="103426" name="Content Placeholder 2"/>
          <p:cNvSpPr>
            <a:spLocks noGrp="1"/>
          </p:cNvSpPr>
          <p:nvPr>
            <p:ph idx="1"/>
          </p:nvPr>
        </p:nvSpPr>
        <p:spPr/>
        <p:txBody>
          <a:bodyPr/>
          <a:lstStyle/>
          <a:p>
            <a:pPr marL="0" indent="0" algn="ctr">
              <a:buFont typeface="Arial" charset="0"/>
              <a:buNone/>
            </a:pPr>
            <a:r>
              <a:rPr lang="en-US" sz="2400" b="1" i="1">
                <a:latin typeface="Calibri" charset="0"/>
              </a:rPr>
              <a:t>Problem Solve </a:t>
            </a:r>
            <a:r>
              <a:rPr lang="en-US" sz="2400" b="1">
                <a:latin typeface="Calibri" charset="0"/>
              </a:rPr>
              <a:t>(cont.)</a:t>
            </a:r>
            <a:endParaRPr lang="en-US" sz="2400">
              <a:latin typeface="Calibri" charset="0"/>
            </a:endParaRPr>
          </a:p>
          <a:p>
            <a:pPr marL="0" indent="0">
              <a:buFont typeface="Arial" charset="0"/>
              <a:buNone/>
            </a:pPr>
            <a:r>
              <a:rPr lang="en-US" sz="1800">
                <a:latin typeface="Calibri" charset="0"/>
              </a:rPr>
              <a:t>     </a:t>
            </a:r>
          </a:p>
          <a:p>
            <a:pPr marL="0" indent="0">
              <a:buFont typeface="Arial" charset="0"/>
              <a:buNone/>
            </a:pPr>
            <a:r>
              <a:rPr lang="en-US" sz="1800">
                <a:latin typeface="Calibri" charset="0"/>
              </a:rPr>
              <a:t> </a:t>
            </a:r>
            <a:r>
              <a:rPr lang="en-US" sz="1800" b="1" i="1" u="sng">
                <a:latin typeface="Calibri" charset="0"/>
              </a:rPr>
              <a:t>If playing alone</a:t>
            </a:r>
            <a:r>
              <a:rPr lang="en-US" sz="1800" b="1" i="1">
                <a:latin typeface="Calibri" charset="0"/>
              </a:rPr>
              <a:t>, ask the Problem Solving question:</a:t>
            </a:r>
            <a:endParaRPr lang="en-US" sz="1800">
              <a:latin typeface="Calibri" charset="0"/>
            </a:endParaRPr>
          </a:p>
          <a:p>
            <a:pPr marL="0" indent="0">
              <a:buFont typeface="Arial" charset="0"/>
              <a:buNone/>
            </a:pPr>
            <a:r>
              <a:rPr lang="en-US" sz="1800">
                <a:latin typeface="Calibri" charset="0"/>
              </a:rPr>
              <a:t>“</a:t>
            </a:r>
            <a:r>
              <a:rPr lang="en-US" altLang="ja-JP" sz="1800" i="1">
                <a:latin typeface="Calibri" charset="0"/>
              </a:rPr>
              <a:t>What could I do to meet my needs?</a:t>
            </a:r>
            <a:r>
              <a:rPr lang="en-US" sz="1800" i="1">
                <a:latin typeface="Calibri" charset="0"/>
              </a:rPr>
              <a:t>”</a:t>
            </a:r>
            <a:endParaRPr lang="en-US" altLang="ja-JP" sz="1800">
              <a:latin typeface="Calibri" charset="0"/>
            </a:endParaRPr>
          </a:p>
          <a:p>
            <a:pPr marL="0" indent="0">
              <a:buFont typeface="Arial" charset="0"/>
              <a:buNone/>
            </a:pPr>
            <a:r>
              <a:rPr lang="en-US" sz="1800" b="1" i="1">
                <a:latin typeface="Calibri" charset="0"/>
              </a:rPr>
              <a:t> </a:t>
            </a:r>
            <a:endParaRPr lang="en-US" sz="1800">
              <a:latin typeface="Calibri" charset="0"/>
            </a:endParaRPr>
          </a:p>
          <a:p>
            <a:pPr marL="0" indent="0">
              <a:buFont typeface="Arial" charset="0"/>
              <a:buNone/>
            </a:pPr>
            <a:r>
              <a:rPr lang="en-US" sz="1800" b="1" i="1" u="sng">
                <a:latin typeface="Calibri" charset="0"/>
              </a:rPr>
              <a:t>If 2 (or more) people are playing,</a:t>
            </a:r>
            <a:r>
              <a:rPr lang="en-US" sz="1800" b="1" i="1">
                <a:latin typeface="Calibri" charset="0"/>
              </a:rPr>
              <a:t> continue with 2-9 ....</a:t>
            </a:r>
            <a:endParaRPr lang="en-US" sz="1800">
              <a:latin typeface="Calibri" charset="0"/>
            </a:endParaRPr>
          </a:p>
          <a:p>
            <a:pPr marL="0" indent="0">
              <a:buFont typeface="Arial" charset="0"/>
              <a:buNone/>
            </a:pPr>
            <a:r>
              <a:rPr lang="en-US" sz="1800" b="1" i="1">
                <a:latin typeface="Calibri" charset="0"/>
              </a:rPr>
              <a:t> </a:t>
            </a:r>
            <a:endParaRPr lang="en-US" sz="1800">
              <a:latin typeface="Calibri" charset="0"/>
            </a:endParaRPr>
          </a:p>
          <a:p>
            <a:pPr marL="0" indent="0">
              <a:buFont typeface="Arial" charset="0"/>
              <a:buNone/>
            </a:pPr>
            <a:r>
              <a:rPr lang="en-US" sz="1800">
                <a:latin typeface="Calibri" charset="0"/>
              </a:rPr>
              <a:t>2. Switch places &amp; look at the cards on the other person’s mat. Take a few minutes to see from their point of view.</a:t>
            </a:r>
          </a:p>
          <a:p>
            <a:pPr marL="0" indent="0">
              <a:buFont typeface="Arial" charset="0"/>
              <a:buNone/>
            </a:pPr>
            <a:r>
              <a:rPr lang="en-US" sz="1800" i="1">
                <a:latin typeface="Calibri" charset="0"/>
              </a:rPr>
              <a:t> </a:t>
            </a:r>
            <a:endParaRPr lang="en-US" sz="1800">
              <a:latin typeface="Calibri" charset="0"/>
            </a:endParaRPr>
          </a:p>
          <a:p>
            <a:pPr marL="0" indent="0">
              <a:buFont typeface="Arial" charset="0"/>
              <a:buNone/>
            </a:pPr>
            <a:r>
              <a:rPr lang="en-US" sz="1800">
                <a:latin typeface="Calibri" charset="0"/>
              </a:rPr>
              <a:t>3. Take turns simply reading/ reflecting the other person’s feelings &amp; needs.</a:t>
            </a:r>
          </a:p>
          <a:p>
            <a:pPr marL="0" indent="0">
              <a:buFont typeface="Arial" charset="0"/>
              <a:buNone/>
            </a:pPr>
            <a:r>
              <a:rPr lang="en-US" sz="1800" i="1">
                <a:latin typeface="Calibri" charset="0"/>
              </a:rPr>
              <a:t> </a:t>
            </a:r>
            <a:endParaRPr lang="en-US" sz="1800">
              <a:latin typeface="Calibri" charset="0"/>
            </a:endParaRPr>
          </a:p>
          <a:p>
            <a:pPr marL="0" indent="0">
              <a:buFont typeface="Arial" charset="0"/>
              <a:buNone/>
            </a:pPr>
            <a:r>
              <a:rPr lang="en-US" sz="1800">
                <a:latin typeface="Calibri" charset="0"/>
              </a:rPr>
              <a:t>4. Take turns asking for clarity about any needs of the other person that you don’t understand.</a:t>
            </a:r>
          </a:p>
          <a:p>
            <a:pPr marL="0" indent="0">
              <a:buFont typeface="Arial" charset="0"/>
              <a:buNone/>
            </a:pPr>
            <a:r>
              <a:rPr lang="en-US" sz="1800" i="1">
                <a:latin typeface="Calibri" charset="0"/>
              </a:rPr>
              <a:t> </a:t>
            </a:r>
            <a:endParaRPr lang="en-US" sz="1800">
              <a:latin typeface="Calibri" charset="0"/>
            </a:endParaRPr>
          </a:p>
          <a:p>
            <a:pPr marL="0" indent="0">
              <a:buFont typeface="Arial" charset="0"/>
              <a:buNone/>
            </a:pPr>
            <a:r>
              <a:rPr lang="en-US" sz="1800">
                <a:latin typeface="Calibri" charset="0"/>
              </a:rPr>
              <a:t>5. When both people have been heard and there is mutual understanding, return to your own seats.</a:t>
            </a:r>
          </a:p>
          <a:p>
            <a:pPr marL="0" indent="0">
              <a:buFont typeface="Arial" charset="0"/>
              <a:buNone/>
            </a:pPr>
            <a:r>
              <a:rPr lang="en-US" sz="1800">
                <a:latin typeface="Calibri" charset="0"/>
              </a:rPr>
              <a:t> </a:t>
            </a:r>
          </a:p>
          <a:p>
            <a:pPr marL="0" indent="0">
              <a:buFont typeface="Arial" charset="0"/>
              <a:buNone/>
            </a:pPr>
            <a:r>
              <a:rPr lang="en-US" sz="1800">
                <a:latin typeface="Calibri" charset="0"/>
              </a:rPr>
              <a:t>Look at your own mat and see if anything has changed. Place your token, Feelings Cards and Needs Cards to reflect where you are now.</a:t>
            </a:r>
          </a:p>
          <a:p>
            <a:pPr marL="0" indent="0">
              <a:buFont typeface="Arial" charset="0"/>
              <a:buNone/>
            </a:pPr>
            <a:r>
              <a:rPr lang="en-US" sz="1800">
                <a:latin typeface="Calibri" charset="0"/>
              </a:rPr>
              <a:t> </a:t>
            </a:r>
          </a:p>
          <a:p>
            <a:pPr marL="0" indent="0">
              <a:buFont typeface="Arial" charset="0"/>
              <a:buNone/>
            </a:pPr>
            <a:r>
              <a:rPr lang="en-US" sz="1800">
                <a:latin typeface="Calibri" charset="0"/>
              </a:rPr>
              <a:t>7. Share with each other your current feelings and needs. </a:t>
            </a:r>
          </a:p>
          <a:p>
            <a:pPr marL="0" indent="0">
              <a:buFont typeface="Arial" charset="0"/>
              <a:buNone/>
            </a:pPr>
            <a:r>
              <a:rPr lang="en-US" sz="1800">
                <a:latin typeface="Calibri" charset="0"/>
              </a:rPr>
              <a:t>Push mats together, to form a circle of golden needs in the center. </a:t>
            </a:r>
          </a:p>
          <a:p>
            <a:pPr marL="0" indent="0">
              <a:buFont typeface="Arial" charset="0"/>
              <a:buNone/>
            </a:pPr>
            <a:r>
              <a:rPr lang="en-US" sz="1800">
                <a:latin typeface="Calibri" charset="0"/>
              </a:rPr>
              <a:t>Ask the Problem Solving Question: </a:t>
            </a:r>
          </a:p>
          <a:p>
            <a:pPr marL="0" indent="0">
              <a:buFont typeface="Arial" charset="0"/>
              <a:buNone/>
            </a:pPr>
            <a:r>
              <a:rPr lang="en-US" sz="1800" i="1">
                <a:latin typeface="Calibri" charset="0"/>
              </a:rPr>
              <a:t>“What could we do to meet both of our needs?”</a:t>
            </a:r>
            <a:endParaRPr lang="en-US" altLang="ja-JP" sz="1800">
              <a:latin typeface="Calibri" charset="0"/>
            </a:endParaRPr>
          </a:p>
          <a:p>
            <a:pPr marL="0" indent="0">
              <a:buFont typeface="Arial" charset="0"/>
              <a:buNone/>
            </a:pPr>
            <a:r>
              <a:rPr lang="en-US" sz="1800" b="1">
                <a:latin typeface="Calibri" charset="0"/>
              </a:rPr>
              <a:t> </a:t>
            </a:r>
            <a:endParaRPr lang="en-US" sz="1800">
              <a:latin typeface="Calibri" charset="0"/>
            </a:endParaRPr>
          </a:p>
          <a:p>
            <a:pPr marL="0" indent="0">
              <a:buFont typeface="Arial" charset="0"/>
              <a:buNone/>
            </a:pPr>
            <a:endParaRPr lang="en-US" sz="1800">
              <a:latin typeface="Calibri" charset="0"/>
            </a:endParaRPr>
          </a:p>
        </p:txBody>
      </p:sp>
      <p:sp>
        <p:nvSpPr>
          <p:cNvPr id="103427" name="Slide Number Placeholder 3"/>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ABC6370A-131A-CF4E-85A9-4A3E50276036}" type="slidenum">
              <a:rPr lang="en-US" sz="1200">
                <a:solidFill>
                  <a:srgbClr val="898989"/>
                </a:solidFill>
                <a:latin typeface="Calibri" charset="0"/>
                <a:cs typeface="Arial" charset="0"/>
              </a:rPr>
              <a:pPr eaLnBrk="1" hangingPunct="1"/>
              <a:t>68</a:t>
            </a:fld>
            <a:endParaRPr lang="en-US" sz="1200">
              <a:solidFill>
                <a:srgbClr val="898989"/>
              </a:solidFill>
              <a:latin typeface="Calibri" charset="0"/>
              <a:cs typeface="Arial" charset="0"/>
            </a:endParaRP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Title 1"/>
          <p:cNvSpPr>
            <a:spLocks noGrp="1"/>
          </p:cNvSpPr>
          <p:nvPr>
            <p:ph type="title"/>
          </p:nvPr>
        </p:nvSpPr>
        <p:spPr/>
        <p:txBody>
          <a:bodyPr/>
          <a:lstStyle/>
          <a:p>
            <a:r>
              <a:rPr lang="en-US">
                <a:latin typeface="Calibri" charset="0"/>
              </a:rPr>
              <a:t>Glossary</a:t>
            </a:r>
          </a:p>
        </p:txBody>
      </p:sp>
      <p:sp>
        <p:nvSpPr>
          <p:cNvPr id="104450" name="Content Placeholder 2"/>
          <p:cNvSpPr>
            <a:spLocks noGrp="1"/>
          </p:cNvSpPr>
          <p:nvPr>
            <p:ph idx="1"/>
          </p:nvPr>
        </p:nvSpPr>
        <p:spPr>
          <a:xfrm>
            <a:off x="876300" y="1417638"/>
            <a:ext cx="7654925" cy="4708525"/>
          </a:xfrm>
        </p:spPr>
        <p:txBody>
          <a:bodyPr/>
          <a:lstStyle/>
          <a:p>
            <a:pPr marL="0" indent="0" algn="ctr">
              <a:buFont typeface="Arial" charset="0"/>
              <a:buNone/>
            </a:pPr>
            <a:r>
              <a:rPr lang="en-US" sz="2400" b="1" i="1" u="sng">
                <a:latin typeface="Calibri" charset="0"/>
              </a:rPr>
              <a:t>D.E.F.U.S.E. Anger</a:t>
            </a:r>
          </a:p>
          <a:p>
            <a:pPr marL="0" indent="0">
              <a:buFont typeface="Arial" charset="0"/>
              <a:buNone/>
            </a:pPr>
            <a:endParaRPr lang="en-US" sz="1600" b="1" i="1" u="sng">
              <a:latin typeface="Calibri" charset="0"/>
            </a:endParaRPr>
          </a:p>
          <a:p>
            <a:pPr marL="0" indent="0">
              <a:buFont typeface="Arial" charset="0"/>
              <a:buNone/>
            </a:pPr>
            <a:r>
              <a:rPr lang="en-US" sz="2400" b="1">
                <a:latin typeface="Calibri" charset="0"/>
              </a:rPr>
              <a:t>D</a:t>
            </a:r>
            <a:r>
              <a:rPr lang="en-US" sz="1600">
                <a:latin typeface="Calibri" charset="0"/>
              </a:rPr>
              <a:t>etect that you’re getting angry.</a:t>
            </a:r>
          </a:p>
          <a:p>
            <a:pPr marL="0" indent="0">
              <a:buFont typeface="Arial" charset="0"/>
              <a:buNone/>
            </a:pPr>
            <a:r>
              <a:rPr lang="en-US" sz="1600">
                <a:latin typeface="Calibri" charset="0"/>
              </a:rPr>
              <a:t>• What do you notice in your body that lets you know you’re getting angry? (heat rising? red face? tense shoulders? clenched jaw?)</a:t>
            </a:r>
          </a:p>
          <a:p>
            <a:pPr marL="0" indent="0">
              <a:buFont typeface="Arial" charset="0"/>
              <a:buNone/>
            </a:pPr>
            <a:r>
              <a:rPr lang="en-US" sz="1600">
                <a:latin typeface="Calibri" charset="0"/>
              </a:rPr>
              <a:t>• Pay attention to the 2 messages of anger:</a:t>
            </a:r>
          </a:p>
          <a:p>
            <a:pPr marL="0" indent="0">
              <a:buFont typeface="Arial" charset="0"/>
              <a:buNone/>
            </a:pPr>
            <a:r>
              <a:rPr lang="en-US" sz="1600">
                <a:latin typeface="Calibri" charset="0"/>
              </a:rPr>
              <a:t>There is a need that is very important to you that is not being fulfilled.</a:t>
            </a:r>
          </a:p>
          <a:p>
            <a:pPr marL="0" indent="0">
              <a:buFont typeface="Arial" charset="0"/>
              <a:buNone/>
            </a:pPr>
            <a:r>
              <a:rPr lang="en-US" sz="1600">
                <a:latin typeface="Calibri" charset="0"/>
              </a:rPr>
              <a:t>You are about to behave in a way that will guarantee you will not meet your need.</a:t>
            </a:r>
          </a:p>
          <a:p>
            <a:pPr marL="0" indent="0">
              <a:buFont typeface="Arial" charset="0"/>
              <a:buNone/>
            </a:pPr>
            <a:r>
              <a:rPr lang="en-US" sz="1600">
                <a:latin typeface="Calibri" charset="0"/>
              </a:rPr>
              <a:t>• STOP what you’re about to do or say.</a:t>
            </a:r>
          </a:p>
          <a:p>
            <a:pPr marL="0" indent="0">
              <a:buFont typeface="Arial" charset="0"/>
              <a:buNone/>
            </a:pPr>
            <a:r>
              <a:rPr lang="en-US" sz="1600">
                <a:latin typeface="Calibri" charset="0"/>
              </a:rPr>
              <a:t>• Take a few deep breaths.</a:t>
            </a:r>
          </a:p>
          <a:p>
            <a:pPr marL="0" indent="0">
              <a:buFont typeface="Arial" charset="0"/>
              <a:buNone/>
            </a:pPr>
            <a:r>
              <a:rPr lang="en-US" sz="1600">
                <a:latin typeface="Calibri" charset="0"/>
              </a:rPr>
              <a:t>• Find &amp; hold the “angry” Feeling Card.</a:t>
            </a:r>
          </a:p>
          <a:p>
            <a:pPr marL="0" indent="0">
              <a:buFont typeface="Arial" charset="0"/>
              <a:buNone/>
            </a:pPr>
            <a:r>
              <a:rPr lang="en-US" sz="1600" b="1">
                <a:latin typeface="Calibri" charset="0"/>
              </a:rPr>
              <a:t> </a:t>
            </a:r>
            <a:endParaRPr lang="en-US" sz="1600">
              <a:latin typeface="Calibri" charset="0"/>
            </a:endParaRPr>
          </a:p>
          <a:p>
            <a:pPr marL="0" indent="0">
              <a:buFont typeface="Arial" charset="0"/>
              <a:buNone/>
            </a:pPr>
            <a:r>
              <a:rPr lang="en-US" sz="2400" b="1">
                <a:latin typeface="Calibri" charset="0"/>
              </a:rPr>
              <a:t>E</a:t>
            </a:r>
            <a:r>
              <a:rPr lang="en-US" sz="1600">
                <a:latin typeface="Calibri" charset="0"/>
              </a:rPr>
              <a:t>xamine </a:t>
            </a:r>
            <a:r>
              <a:rPr lang="en-US" sz="1600" i="1">
                <a:latin typeface="Calibri" charset="0"/>
              </a:rPr>
              <a:t>should </a:t>
            </a:r>
            <a:r>
              <a:rPr lang="en-US" sz="1600">
                <a:latin typeface="Calibri" charset="0"/>
              </a:rPr>
              <a:t>thoughts</a:t>
            </a:r>
            <a:r>
              <a:rPr lang="en-US" sz="1600" b="1">
                <a:latin typeface="Calibri" charset="0"/>
              </a:rPr>
              <a:t>.</a:t>
            </a:r>
            <a:endParaRPr lang="en-US" sz="1600">
              <a:latin typeface="Calibri" charset="0"/>
            </a:endParaRPr>
          </a:p>
          <a:p>
            <a:pPr marL="0" indent="0">
              <a:buFont typeface="Arial" charset="0"/>
              <a:buNone/>
            </a:pPr>
            <a:r>
              <a:rPr lang="en-US" sz="1600">
                <a:latin typeface="Calibri" charset="0"/>
              </a:rPr>
              <a:t>Anger is a mixture of </a:t>
            </a:r>
            <a:r>
              <a:rPr lang="en-US" sz="1600" b="1">
                <a:latin typeface="Calibri" charset="0"/>
              </a:rPr>
              <a:t>feelings</a:t>
            </a:r>
            <a:r>
              <a:rPr lang="en-US" sz="1600">
                <a:latin typeface="Calibri" charset="0"/>
              </a:rPr>
              <a:t> (usually sad, hurt, and/or scared)</a:t>
            </a:r>
          </a:p>
          <a:p>
            <a:pPr marL="0" indent="0">
              <a:buFont typeface="Arial" charset="0"/>
              <a:buNone/>
            </a:pPr>
            <a:r>
              <a:rPr lang="en-US" sz="1600">
                <a:latin typeface="Calibri" charset="0"/>
              </a:rPr>
              <a:t>AND </a:t>
            </a:r>
            <a:r>
              <a:rPr lang="en-US" sz="1600" b="1">
                <a:latin typeface="Calibri" charset="0"/>
              </a:rPr>
              <a:t>thoughts</a:t>
            </a:r>
            <a:r>
              <a:rPr lang="en-US" sz="1600">
                <a:latin typeface="Calibri" charset="0"/>
              </a:rPr>
              <a:t> about what others </a:t>
            </a:r>
            <a:r>
              <a:rPr lang="en-US" sz="1600" i="1">
                <a:latin typeface="Calibri" charset="0"/>
              </a:rPr>
              <a:t>should o</a:t>
            </a:r>
            <a:r>
              <a:rPr lang="en-US" sz="1600">
                <a:latin typeface="Calibri" charset="0"/>
              </a:rPr>
              <a:t>r </a:t>
            </a:r>
            <a:r>
              <a:rPr lang="en-US" sz="1600" i="1">
                <a:latin typeface="Calibri" charset="0"/>
              </a:rPr>
              <a:t>shouldn’t</a:t>
            </a:r>
            <a:r>
              <a:rPr lang="en-US" sz="1600">
                <a:latin typeface="Calibri" charset="0"/>
              </a:rPr>
              <a:t> be doing.</a:t>
            </a:r>
          </a:p>
          <a:p>
            <a:pPr marL="0" indent="0">
              <a:buFont typeface="Arial" charset="0"/>
              <a:buNone/>
            </a:pPr>
            <a:r>
              <a:rPr lang="en-US" sz="1600">
                <a:latin typeface="Calibri" charset="0"/>
              </a:rPr>
              <a:t>• Simply notice, or write down, your </a:t>
            </a:r>
            <a:r>
              <a:rPr lang="en-US" sz="1600" i="1">
                <a:latin typeface="Calibri" charset="0"/>
              </a:rPr>
              <a:t>should</a:t>
            </a:r>
            <a:r>
              <a:rPr lang="en-US" sz="1600">
                <a:latin typeface="Calibri" charset="0"/>
              </a:rPr>
              <a:t> thoughts.</a:t>
            </a:r>
          </a:p>
          <a:p>
            <a:pPr marL="0" indent="0">
              <a:buFont typeface="Arial" charset="0"/>
              <a:buNone/>
            </a:pPr>
            <a:r>
              <a:rPr lang="en-US" sz="1600">
                <a:latin typeface="Calibri" charset="0"/>
              </a:rPr>
              <a:t>• Notice the feeling (sad, hurt and/or scared.)</a:t>
            </a:r>
          </a:p>
          <a:p>
            <a:pPr marL="0" indent="0">
              <a:buFont typeface="Arial" charset="0"/>
              <a:buNone/>
            </a:pPr>
            <a:r>
              <a:rPr lang="en-US" sz="1600">
                <a:latin typeface="Calibri" charset="0"/>
              </a:rPr>
              <a:t> </a:t>
            </a:r>
          </a:p>
          <a:p>
            <a:pPr marL="0" indent="0">
              <a:buFont typeface="Arial" charset="0"/>
              <a:buNone/>
            </a:pPr>
            <a:r>
              <a:rPr lang="en-US" sz="2400" b="1">
                <a:latin typeface="Calibri" charset="0"/>
              </a:rPr>
              <a:t>F</a:t>
            </a:r>
            <a:r>
              <a:rPr lang="en-US" sz="1600">
                <a:latin typeface="Calibri" charset="0"/>
              </a:rPr>
              <a:t>ocus on shifting your energy.</a:t>
            </a:r>
          </a:p>
          <a:p>
            <a:pPr marL="0" indent="0">
              <a:buFont typeface="Arial" charset="0"/>
              <a:buNone/>
            </a:pPr>
            <a:r>
              <a:rPr lang="en-US" sz="1600">
                <a:latin typeface="Calibri" charset="0"/>
              </a:rPr>
              <a:t>What can you do right now to get closer to </a:t>
            </a:r>
            <a:r>
              <a:rPr lang="en-US" sz="1600" i="1">
                <a:latin typeface="Calibri" charset="0"/>
              </a:rPr>
              <a:t>calm alert</a:t>
            </a:r>
            <a:r>
              <a:rPr lang="en-US" sz="1600">
                <a:latin typeface="Calibri" charset="0"/>
              </a:rPr>
              <a:t>?</a:t>
            </a:r>
          </a:p>
          <a:p>
            <a:pPr marL="0" indent="0">
              <a:buFont typeface="Arial" charset="0"/>
              <a:buNone/>
            </a:pPr>
            <a:r>
              <a:rPr lang="en-US" sz="1600">
                <a:latin typeface="Calibri" charset="0"/>
              </a:rPr>
              <a:t> </a:t>
            </a:r>
          </a:p>
          <a:p>
            <a:pPr marL="0" indent="0">
              <a:buFont typeface="Arial" charset="0"/>
              <a:buNone/>
            </a:pPr>
            <a:r>
              <a:rPr lang="en-US" sz="2400" b="1">
                <a:latin typeface="Calibri" charset="0"/>
              </a:rPr>
              <a:t>U</a:t>
            </a:r>
            <a:r>
              <a:rPr lang="en-US" sz="1600">
                <a:latin typeface="Calibri" charset="0"/>
              </a:rPr>
              <a:t>ncover the need(s) behind the anger.</a:t>
            </a:r>
          </a:p>
          <a:p>
            <a:pPr marL="0" indent="0">
              <a:buFont typeface="Arial" charset="0"/>
              <a:buNone/>
            </a:pPr>
            <a:r>
              <a:rPr lang="en-US" sz="1600">
                <a:latin typeface="Calibri" charset="0"/>
              </a:rPr>
              <a:t>Find and hold the Need Card that describes the need(s) you’re evaluating as unmet.</a:t>
            </a:r>
          </a:p>
          <a:p>
            <a:pPr marL="0" indent="0">
              <a:buFont typeface="Arial" charset="0"/>
              <a:buNone/>
            </a:pPr>
            <a:r>
              <a:rPr lang="en-US" sz="1600" b="1">
                <a:latin typeface="Calibri" charset="0"/>
              </a:rPr>
              <a:t> </a:t>
            </a:r>
            <a:endParaRPr lang="en-US" sz="1600">
              <a:latin typeface="Calibri" charset="0"/>
            </a:endParaRPr>
          </a:p>
          <a:p>
            <a:pPr marL="0" indent="0">
              <a:buFont typeface="Arial" charset="0"/>
              <a:buNone/>
            </a:pPr>
            <a:r>
              <a:rPr lang="en-US" sz="2400" b="1">
                <a:latin typeface="Calibri" charset="0"/>
              </a:rPr>
              <a:t>S</a:t>
            </a:r>
            <a:r>
              <a:rPr lang="en-US" sz="1600">
                <a:latin typeface="Calibri" charset="0"/>
              </a:rPr>
              <a:t>it quietly for at least one minute, holding the need card(s).</a:t>
            </a:r>
          </a:p>
          <a:p>
            <a:pPr marL="0" indent="0">
              <a:buFont typeface="Arial" charset="0"/>
              <a:buNone/>
            </a:pPr>
            <a:r>
              <a:rPr lang="en-US" sz="1600">
                <a:latin typeface="Calibri" charset="0"/>
              </a:rPr>
              <a:t>Notice how important this need is to you.</a:t>
            </a:r>
          </a:p>
          <a:p>
            <a:pPr marL="0" indent="0">
              <a:buFont typeface="Arial" charset="0"/>
              <a:buNone/>
            </a:pPr>
            <a:r>
              <a:rPr lang="en-US" sz="1600">
                <a:latin typeface="Calibri" charset="0"/>
              </a:rPr>
              <a:t> </a:t>
            </a:r>
          </a:p>
          <a:p>
            <a:pPr marL="0" indent="0">
              <a:buFont typeface="Arial" charset="0"/>
              <a:buNone/>
            </a:pPr>
            <a:r>
              <a:rPr lang="en-US" sz="2400" b="1">
                <a:latin typeface="Calibri" charset="0"/>
              </a:rPr>
              <a:t>E</a:t>
            </a:r>
            <a:r>
              <a:rPr lang="en-US" sz="1600">
                <a:latin typeface="Calibri" charset="0"/>
              </a:rPr>
              <a:t>xplore possible actions you can take to meet your need(s).</a:t>
            </a:r>
          </a:p>
          <a:p>
            <a:pPr marL="0" indent="0">
              <a:buFont typeface="Arial" charset="0"/>
              <a:buNone/>
            </a:pPr>
            <a:endParaRPr lang="en-US" sz="1600" b="1" u="sng">
              <a:latin typeface="Calibri" charset="0"/>
            </a:endParaRPr>
          </a:p>
          <a:p>
            <a:pPr marL="0" indent="0">
              <a:buFont typeface="Arial" charset="0"/>
              <a:buNone/>
            </a:pPr>
            <a:endParaRPr lang="en-US" sz="1600" u="sng">
              <a:latin typeface="Calibri" charset="0"/>
            </a:endParaRPr>
          </a:p>
          <a:p>
            <a:pPr marL="0" indent="0">
              <a:buFont typeface="Arial" charset="0"/>
              <a:buNone/>
            </a:pPr>
            <a:endParaRPr lang="en-US" sz="1600" u="sng">
              <a:latin typeface="Calibri" charset="0"/>
            </a:endParaRPr>
          </a:p>
          <a:p>
            <a:pPr marL="0" indent="0">
              <a:buFont typeface="Arial" charset="0"/>
              <a:buNone/>
            </a:pPr>
            <a:endParaRPr lang="en-US" sz="1600" u="sng">
              <a:latin typeface="Calibri" charset="0"/>
            </a:endParaRPr>
          </a:p>
          <a:p>
            <a:pPr marL="0" indent="0">
              <a:buFont typeface="Arial" charset="0"/>
              <a:buNone/>
            </a:pPr>
            <a:endParaRPr lang="en-US" sz="1600" u="sng">
              <a:latin typeface="Calibri" charset="0"/>
            </a:endParaRPr>
          </a:p>
          <a:p>
            <a:pPr marL="0" indent="0">
              <a:buFont typeface="Arial" charset="0"/>
              <a:buNone/>
            </a:pPr>
            <a:endParaRPr lang="en-US" sz="1600" u="sng">
              <a:latin typeface="Calibri" charset="0"/>
            </a:endParaRPr>
          </a:p>
        </p:txBody>
      </p:sp>
      <p:sp>
        <p:nvSpPr>
          <p:cNvPr id="104451" name="Slide Number Placeholder 3"/>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E028C741-487C-2442-A3A8-C3FFF8B49733}" type="slidenum">
              <a:rPr lang="en-US" sz="1200">
                <a:solidFill>
                  <a:srgbClr val="898989"/>
                </a:solidFill>
                <a:latin typeface="Calibri" charset="0"/>
                <a:cs typeface="Arial" charset="0"/>
              </a:rPr>
              <a:pPr eaLnBrk="1" hangingPunct="1"/>
              <a:t>69</a:t>
            </a:fld>
            <a:endParaRPr lang="en-US" sz="1200">
              <a:solidFill>
                <a:srgbClr val="898989"/>
              </a:solidFill>
              <a:latin typeface="Calibri" charset="0"/>
              <a:cs typeface="Arial" charset="0"/>
            </a:endParaRPr>
          </a:p>
        </p:txBody>
      </p:sp>
      <p:pic>
        <p:nvPicPr>
          <p:cNvPr id="104452" name="Picture 6" descr="Logo Graphic Alo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2488" y="504825"/>
            <a:ext cx="1000125" cy="9128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AM_2607.JPG"/>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1214438" y="1990725"/>
            <a:ext cx="6853237" cy="3768725"/>
          </a:xfrm>
          <a:effectLst>
            <a:outerShdw blurRad="63500" dist="38100" dir="2700000" rotWithShape="0">
              <a:srgbClr val="000000">
                <a:alpha val="42999"/>
              </a:srgbClr>
            </a:outerShdw>
          </a:effectLst>
        </p:spPr>
      </p:pic>
      <p:sp>
        <p:nvSpPr>
          <p:cNvPr id="6" name="Title 1"/>
          <p:cNvSpPr>
            <a:spLocks noGrp="1"/>
          </p:cNvSpPr>
          <p:nvPr>
            <p:ph type="title"/>
          </p:nvPr>
        </p:nvSpPr>
        <p:spPr>
          <a:xfrm>
            <a:off x="1247775" y="515938"/>
            <a:ext cx="7564438" cy="1143000"/>
          </a:xfrm>
        </p:spPr>
        <p:txBody>
          <a:bodyPr>
            <a:normAutofit fontScale="90000"/>
          </a:bodyPr>
          <a:lstStyle/>
          <a:p>
            <a:pPr eaLnBrk="1" hangingPunct="1">
              <a:defRPr/>
            </a:pPr>
            <a:r>
              <a:rPr lang="en-US" sz="3100" i="1" dirty="0">
                <a:latin typeface="Calibri" charset="0"/>
              </a:rPr>
              <a:t>The No-Fault Zone</a:t>
            </a:r>
            <a:r>
              <a:rPr lang="en-US" sz="3200" i="1" dirty="0">
                <a:latin typeface="Calibri" charset="0"/>
              </a:rPr>
              <a:t>® </a:t>
            </a:r>
            <a:r>
              <a:rPr lang="en-US" sz="3100" i="1" dirty="0">
                <a:latin typeface="Calibri" charset="0"/>
              </a:rPr>
              <a:t>Game</a:t>
            </a:r>
            <a:r>
              <a:rPr lang="en-US" sz="3200" i="1" dirty="0">
                <a:latin typeface="Calibri" charset="0"/>
              </a:rPr>
              <a:t> </a:t>
            </a:r>
            <a:br>
              <a:rPr lang="en-US" sz="3200" i="1" dirty="0">
                <a:latin typeface="Calibri" charset="0"/>
              </a:rPr>
            </a:br>
            <a:r>
              <a:rPr lang="en-US" sz="2700" i="1" dirty="0">
                <a:solidFill>
                  <a:srgbClr val="1F497D"/>
                </a:solidFill>
                <a:latin typeface="Calibri" charset="0"/>
              </a:rPr>
              <a:t>for Connecting Conversations</a:t>
            </a:r>
            <a:br>
              <a:rPr lang="en-US" sz="2700" i="1" dirty="0">
                <a:solidFill>
                  <a:srgbClr val="1F497D"/>
                </a:solidFill>
                <a:latin typeface="Calibri" charset="0"/>
              </a:rPr>
            </a:br>
            <a:r>
              <a:rPr lang="en-US" sz="2700" i="1" dirty="0">
                <a:solidFill>
                  <a:srgbClr val="1F497D"/>
                </a:solidFill>
                <a:latin typeface="Calibri" charset="0"/>
              </a:rPr>
              <a:t>—worldwide</a:t>
            </a:r>
            <a:r>
              <a:rPr lang="en-US" sz="3200" b="1" dirty="0">
                <a:solidFill>
                  <a:srgbClr val="1F497D"/>
                </a:solidFill>
                <a:latin typeface="Calibri" charset="0"/>
              </a:rPr>
              <a:t>—</a:t>
            </a:r>
            <a:endParaRPr lang="en-US" sz="3200" i="1" dirty="0">
              <a:solidFill>
                <a:srgbClr val="1F497D"/>
              </a:solidFill>
              <a:latin typeface="Calibri" charset="0"/>
            </a:endParaRPr>
          </a:p>
        </p:txBody>
      </p:sp>
      <p:sp>
        <p:nvSpPr>
          <p:cNvPr id="23555" name="Slide Number Placeholder 1"/>
          <p:cNvSpPr>
            <a:spLocks noGrp="1"/>
          </p:cNvSpPr>
          <p:nvPr>
            <p:ph type="sldNum" sz="quarter" idx="12"/>
          </p:nvPr>
        </p:nvSpPr>
        <p:spPr bwMode="auto">
          <a:xfrm>
            <a:off x="6553200" y="6211888"/>
            <a:ext cx="21336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3C08E2B1-3AEE-604F-B954-4EF5A7BA12DE}" type="slidenum">
              <a:rPr lang="en-US" sz="1200">
                <a:solidFill>
                  <a:srgbClr val="898989"/>
                </a:solidFill>
                <a:latin typeface="Calibri" charset="0"/>
              </a:rPr>
              <a:pPr eaLnBrk="1" hangingPunct="1"/>
              <a:t>7</a:t>
            </a:fld>
            <a:endParaRPr lang="en-US" sz="1200">
              <a:solidFill>
                <a:srgbClr val="898989"/>
              </a:solidFill>
              <a:latin typeface="Calibri" charset="0"/>
            </a:endParaRPr>
          </a:p>
        </p:txBody>
      </p:sp>
      <p:pic>
        <p:nvPicPr>
          <p:cNvPr id="23556" name="Picture 6" descr="Logo Graphic Alo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5763" y="215900"/>
            <a:ext cx="1441450" cy="1447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485775"/>
            <a:ext cx="6494462" cy="1143000"/>
          </a:xfrm>
        </p:spPr>
        <p:txBody>
          <a:bodyPr rtlCol="0">
            <a:normAutofit fontScale="90000"/>
          </a:bodyPr>
          <a:lstStyle/>
          <a:p>
            <a:pPr eaLnBrk="1" fontAlgn="auto" hangingPunct="1">
              <a:spcAft>
                <a:spcPts val="0"/>
              </a:spcAft>
              <a:defRPr/>
            </a:pPr>
            <a:r>
              <a:rPr lang="en-US" sz="3200" b="1" dirty="0">
                <a:ea typeface="+mj-ea"/>
                <a:cs typeface="+mj-cs"/>
              </a:rPr>
              <a:t>Ways to Stay Connected, Learn More,</a:t>
            </a:r>
            <a:br>
              <a:rPr lang="en-US" sz="3200" b="1" dirty="0">
                <a:ea typeface="+mj-ea"/>
                <a:cs typeface="+mj-cs"/>
              </a:rPr>
            </a:br>
            <a:r>
              <a:rPr lang="en-US" sz="3200" b="1" dirty="0">
                <a:ea typeface="+mj-ea"/>
                <a:cs typeface="+mj-cs"/>
              </a:rPr>
              <a:t> </a:t>
            </a:r>
            <a:r>
              <a:rPr lang="en-US" sz="2800" b="1" dirty="0">
                <a:ea typeface="+mj-ea"/>
                <a:cs typeface="+mj-cs"/>
              </a:rPr>
              <a:t>&amp;</a:t>
            </a:r>
            <a:r>
              <a:rPr lang="en-US" sz="3200" b="1" dirty="0">
                <a:ea typeface="+mj-ea"/>
                <a:cs typeface="+mj-cs"/>
              </a:rPr>
              <a:t> Share What Excites </a:t>
            </a:r>
            <a:r>
              <a:rPr lang="en-US" sz="3200" b="1" u="sng" dirty="0">
                <a:ea typeface="+mj-ea"/>
                <a:cs typeface="+mj-cs"/>
              </a:rPr>
              <a:t>You</a:t>
            </a:r>
            <a:endParaRPr lang="en-US" sz="3200" b="1" dirty="0">
              <a:ea typeface="+mj-ea"/>
              <a:cs typeface="+mj-cs"/>
            </a:endParaRPr>
          </a:p>
        </p:txBody>
      </p:sp>
      <p:sp>
        <p:nvSpPr>
          <p:cNvPr id="3" name="Content Placeholder 2"/>
          <p:cNvSpPr>
            <a:spLocks noGrp="1"/>
          </p:cNvSpPr>
          <p:nvPr>
            <p:ph idx="1"/>
          </p:nvPr>
        </p:nvSpPr>
        <p:spPr>
          <a:xfrm>
            <a:off x="1449388" y="1525588"/>
            <a:ext cx="6438900" cy="2922587"/>
          </a:xfrm>
        </p:spPr>
        <p:txBody>
          <a:bodyPr rtlCol="0">
            <a:normAutofit lnSpcReduction="10000"/>
          </a:bodyPr>
          <a:lstStyle/>
          <a:p>
            <a:pPr eaLnBrk="1" fontAlgn="auto" hangingPunct="1">
              <a:spcAft>
                <a:spcPts val="0"/>
              </a:spcAft>
              <a:buFont typeface="Arial"/>
              <a:buChar char="•"/>
              <a:defRPr/>
            </a:pPr>
            <a:r>
              <a:rPr lang="en-US" sz="2400" dirty="0">
                <a:ea typeface="+mn-ea"/>
                <a:cs typeface="+mn-cs"/>
              </a:rPr>
              <a:t>Read our books / share with friends &amp; teachers</a:t>
            </a:r>
          </a:p>
          <a:p>
            <a:pPr eaLnBrk="1" fontAlgn="auto" hangingPunct="1">
              <a:spcAft>
                <a:spcPts val="0"/>
              </a:spcAft>
              <a:buFont typeface="Arial"/>
              <a:buChar char="•"/>
              <a:defRPr/>
            </a:pPr>
            <a:r>
              <a:rPr lang="en-US" sz="2400" i="1" dirty="0">
                <a:ea typeface="+mn-ea"/>
                <a:cs typeface="+mn-cs"/>
              </a:rPr>
              <a:t>Bully-Proof Your Home </a:t>
            </a:r>
            <a:r>
              <a:rPr lang="en-US" sz="2400" dirty="0">
                <a:ea typeface="+mn-ea"/>
                <a:cs typeface="+mn-cs"/>
              </a:rPr>
              <a:t>e/Book</a:t>
            </a:r>
          </a:p>
          <a:p>
            <a:pPr eaLnBrk="1" fontAlgn="auto" hangingPunct="1">
              <a:spcAft>
                <a:spcPts val="0"/>
              </a:spcAft>
              <a:buFont typeface="Arial"/>
              <a:buChar char="•"/>
              <a:defRPr/>
            </a:pPr>
            <a:r>
              <a:rPr lang="en-US" sz="2400" i="1" dirty="0">
                <a:ea typeface="+mn-ea"/>
                <a:cs typeface="+mn-cs"/>
              </a:rPr>
              <a:t>No-Fault Zone Game </a:t>
            </a:r>
            <a:r>
              <a:rPr lang="en-US" sz="2400" dirty="0">
                <a:ea typeface="+mn-ea"/>
                <a:cs typeface="+mn-cs"/>
              </a:rPr>
              <a:t>- Associate Training </a:t>
            </a:r>
          </a:p>
          <a:p>
            <a:pPr eaLnBrk="1" fontAlgn="auto" hangingPunct="1">
              <a:spcAft>
                <a:spcPts val="0"/>
              </a:spcAft>
              <a:buFont typeface="Arial"/>
              <a:buChar char="•"/>
              <a:defRPr/>
            </a:pPr>
            <a:r>
              <a:rPr lang="en-US" sz="2400" i="1" dirty="0">
                <a:ea typeface="+mn-ea"/>
                <a:cs typeface="+mn-cs"/>
              </a:rPr>
              <a:t>Respectful Parents, Respectful Kids </a:t>
            </a:r>
            <a:r>
              <a:rPr lang="en-US" sz="2400" dirty="0">
                <a:ea typeface="+mn-ea"/>
                <a:cs typeface="+mn-cs"/>
              </a:rPr>
              <a:t>Webinars &amp; Study Groups</a:t>
            </a:r>
          </a:p>
          <a:p>
            <a:pPr eaLnBrk="1" fontAlgn="auto" hangingPunct="1">
              <a:spcAft>
                <a:spcPts val="0"/>
              </a:spcAft>
              <a:buFont typeface="Arial"/>
              <a:buChar char="•"/>
              <a:defRPr/>
            </a:pPr>
            <a:r>
              <a:rPr lang="en-US" sz="2400" dirty="0">
                <a:ea typeface="+mn-ea"/>
                <a:cs typeface="+mn-cs"/>
              </a:rPr>
              <a:t>Parent / Teacher / School Workshops</a:t>
            </a:r>
          </a:p>
          <a:p>
            <a:pPr eaLnBrk="1" fontAlgn="auto" hangingPunct="1">
              <a:spcAft>
                <a:spcPts val="0"/>
              </a:spcAft>
              <a:buFont typeface="Arial"/>
              <a:buChar char="•"/>
              <a:defRPr/>
            </a:pPr>
            <a:r>
              <a:rPr lang="en-US" sz="2400" dirty="0">
                <a:ea typeface="+mn-ea"/>
                <a:cs typeface="+mn-cs"/>
              </a:rPr>
              <a:t>Private Consulting</a:t>
            </a:r>
          </a:p>
          <a:p>
            <a:pPr eaLnBrk="1" fontAlgn="auto" hangingPunct="1">
              <a:spcAft>
                <a:spcPts val="0"/>
              </a:spcAft>
              <a:buFont typeface="Arial"/>
              <a:buChar char="•"/>
              <a:defRPr/>
            </a:pPr>
            <a:endParaRPr lang="en-US" sz="2400" dirty="0">
              <a:ea typeface="+mn-ea"/>
              <a:cs typeface="+mn-cs"/>
            </a:endParaRPr>
          </a:p>
          <a:p>
            <a:pPr eaLnBrk="1" fontAlgn="auto" hangingPunct="1">
              <a:spcAft>
                <a:spcPts val="0"/>
              </a:spcAft>
              <a:buFont typeface="Arial"/>
              <a:buChar char="•"/>
              <a:defRPr/>
            </a:pPr>
            <a:endParaRPr lang="en-US" dirty="0">
              <a:ea typeface="+mn-ea"/>
              <a:cs typeface="+mn-cs"/>
            </a:endParaRPr>
          </a:p>
          <a:p>
            <a:pPr eaLnBrk="1" fontAlgn="auto" hangingPunct="1">
              <a:spcAft>
                <a:spcPts val="0"/>
              </a:spcAft>
              <a:buFont typeface="Arial"/>
              <a:buChar char="•"/>
              <a:defRPr/>
            </a:pPr>
            <a:endParaRPr lang="en-US" dirty="0">
              <a:ea typeface="+mn-ea"/>
              <a:cs typeface="+mn-cs"/>
            </a:endParaRPr>
          </a:p>
        </p:txBody>
      </p:sp>
      <p:sp>
        <p:nvSpPr>
          <p:cNvPr id="105475" name="Slide Number Placeholder 4"/>
          <p:cNvSpPr>
            <a:spLocks noGrp="1"/>
          </p:cNvSpPr>
          <p:nvPr>
            <p:ph type="sldNum" sz="quarter" idx="12"/>
          </p:nvPr>
        </p:nvSpPr>
        <p:spPr bwMode="auto">
          <a:xfrm>
            <a:off x="6553200" y="6200775"/>
            <a:ext cx="21336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6BEA484C-94AE-9146-97DE-E928F383EBDA}" type="slidenum">
              <a:rPr lang="en-US" sz="1200">
                <a:solidFill>
                  <a:srgbClr val="898989"/>
                </a:solidFill>
                <a:latin typeface="Calibri" charset="0"/>
              </a:rPr>
              <a:pPr eaLnBrk="1" hangingPunct="1"/>
              <a:t>70</a:t>
            </a:fld>
            <a:endParaRPr lang="en-US" sz="1200">
              <a:solidFill>
                <a:srgbClr val="898989"/>
              </a:solidFill>
              <a:latin typeface="Calibri" charset="0"/>
            </a:endParaRPr>
          </a:p>
        </p:txBody>
      </p:sp>
      <p:pic>
        <p:nvPicPr>
          <p:cNvPr id="105476" name="Picture 6" descr="Logo Graphic Alo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763" y="215900"/>
            <a:ext cx="1441450" cy="1447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05477" name="Picture 14" descr="book-collection-for-ordering.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rot="-517928">
            <a:off x="873125" y="4470400"/>
            <a:ext cx="2955925" cy="18716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05478" name="Picture 15" descr="extra-game-image-ordering.gif"/>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645275" y="3967163"/>
            <a:ext cx="1587500" cy="11049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05479" name="Picture 16" descr="extra-game-image-ordering.gif"/>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530975" y="4129088"/>
            <a:ext cx="1587500" cy="11049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05480" name="Picture 17" descr="picture-card-decks-small.gif"/>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270947">
            <a:off x="5029200" y="4481513"/>
            <a:ext cx="1270000" cy="1193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05481" name="Picture 18" descr="picture-card-decks-small.gif"/>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rot="1221411">
            <a:off x="6110288" y="5246688"/>
            <a:ext cx="1270000" cy="1193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0" name="Oval 19"/>
          <p:cNvSpPr>
            <a:spLocks noChangeArrowheads="1"/>
          </p:cNvSpPr>
          <p:nvPr/>
        </p:nvSpPr>
        <p:spPr bwMode="auto">
          <a:xfrm>
            <a:off x="5795963" y="5789613"/>
            <a:ext cx="177800" cy="177800"/>
          </a:xfrm>
          <a:prstGeom prst="ellipse">
            <a:avLst/>
          </a:prstGeom>
          <a:solidFill>
            <a:srgbClr val="3366FF"/>
          </a:solidFill>
          <a:ln w="9525">
            <a:solidFill>
              <a:srgbClr val="4A7EBB"/>
            </a:solidFill>
            <a:round/>
            <a:headEnd/>
            <a:tailEnd/>
          </a:ln>
          <a:effectLst>
            <a:outerShdw blurRad="63500" dist="23000" dir="5400000" rotWithShape="0">
              <a:srgbClr val="000000">
                <a:alpha val="34999"/>
              </a:srgbClr>
            </a:outerShdw>
          </a:effectLst>
        </p:spPr>
        <p:txBody>
          <a:bodyPr anchor="ctr"/>
          <a:lstStyle/>
          <a:p>
            <a:pPr algn="ctr" fontAlgn="auto">
              <a:spcBef>
                <a:spcPts val="0"/>
              </a:spcBef>
              <a:spcAft>
                <a:spcPts val="0"/>
              </a:spcAft>
              <a:defRPr/>
            </a:pPr>
            <a:endParaRPr lang="en-US" sz="1800">
              <a:solidFill>
                <a:srgbClr val="0000FF"/>
              </a:solidFill>
              <a:latin typeface="+mn-lt"/>
              <a:ea typeface="+mn-ea"/>
              <a:cs typeface="+mn-cs"/>
            </a:endParaRPr>
          </a:p>
        </p:txBody>
      </p:sp>
      <p:sp>
        <p:nvSpPr>
          <p:cNvPr id="21" name="Oval 20"/>
          <p:cNvSpPr>
            <a:spLocks noChangeArrowheads="1"/>
          </p:cNvSpPr>
          <p:nvPr/>
        </p:nvSpPr>
        <p:spPr bwMode="auto">
          <a:xfrm>
            <a:off x="6924675" y="5056188"/>
            <a:ext cx="179388" cy="177800"/>
          </a:xfrm>
          <a:prstGeom prst="ellipse">
            <a:avLst/>
          </a:prstGeom>
          <a:solidFill>
            <a:srgbClr val="FF6600"/>
          </a:solidFill>
          <a:ln w="9525">
            <a:solidFill>
              <a:srgbClr val="4A7EBB"/>
            </a:solidFill>
            <a:round/>
            <a:headEnd/>
            <a:tailEnd/>
          </a:ln>
          <a:effectLst>
            <a:outerShdw blurRad="63500" dist="23000" dir="5400000" rotWithShape="0">
              <a:srgbClr val="000000">
                <a:alpha val="34999"/>
              </a:srgbClr>
            </a:outerShdw>
          </a:effectLst>
        </p:spPr>
        <p:txBody>
          <a:bodyPr anchor="ctr"/>
          <a:lstStyle/>
          <a:p>
            <a:pPr algn="ctr" fontAlgn="auto">
              <a:spcBef>
                <a:spcPts val="0"/>
              </a:spcBef>
              <a:spcAft>
                <a:spcPts val="0"/>
              </a:spcAft>
              <a:defRPr/>
            </a:pPr>
            <a:endParaRPr lang="en-US" sz="1800">
              <a:solidFill>
                <a:srgbClr val="0000FF"/>
              </a:solidFill>
              <a:latin typeface="+mn-lt"/>
              <a:ea typeface="+mn-ea"/>
              <a:cs typeface="+mn-cs"/>
            </a:endParaRPr>
          </a:p>
        </p:txBody>
      </p:sp>
      <p:pic>
        <p:nvPicPr>
          <p:cNvPr id="22" name="Picture 21" descr="bullying booklet.jpg"/>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3836988" y="4645025"/>
            <a:ext cx="1227137" cy="1589088"/>
          </a:xfrm>
          <a:prstGeom prst="rect">
            <a:avLst/>
          </a:prstGeom>
          <a:noFill/>
          <a:ln>
            <a:noFill/>
          </a:ln>
          <a:effectLst>
            <a:outerShdw blurRad="63500" dist="38100" dir="2700000" rotWithShape="0">
              <a:srgbClr val="000000">
                <a:alpha val="42999"/>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3" name="Oval 22"/>
          <p:cNvSpPr>
            <a:spLocks noChangeArrowheads="1"/>
          </p:cNvSpPr>
          <p:nvPr/>
        </p:nvSpPr>
        <p:spPr bwMode="auto">
          <a:xfrm rot="-711937">
            <a:off x="968375" y="1946275"/>
            <a:ext cx="835025" cy="514350"/>
          </a:xfrm>
          <a:prstGeom prst="ellipse">
            <a:avLst/>
          </a:prstGeom>
          <a:solidFill>
            <a:srgbClr val="FFFF00"/>
          </a:solidFill>
          <a:ln w="9525">
            <a:solidFill>
              <a:srgbClr val="4A7EBB"/>
            </a:solidFill>
            <a:round/>
            <a:headEnd/>
            <a:tailEnd/>
          </a:ln>
          <a:effectLst>
            <a:outerShdw blurRad="63500" dist="23000" dir="5400000" rotWithShape="0">
              <a:srgbClr val="000000">
                <a:alpha val="34999"/>
              </a:srgbClr>
            </a:outerShdw>
          </a:effectLst>
        </p:spPr>
        <p:txBody>
          <a:bodyPr anchor="ctr"/>
          <a:lstStyle/>
          <a:p>
            <a:pPr algn="ctr" fontAlgn="auto">
              <a:spcBef>
                <a:spcPts val="0"/>
              </a:spcBef>
              <a:spcAft>
                <a:spcPts val="0"/>
              </a:spcAft>
              <a:defRPr/>
            </a:pPr>
            <a:endParaRPr lang="en-US" sz="1800">
              <a:solidFill>
                <a:schemeClr val="lt1"/>
              </a:solidFill>
              <a:latin typeface="+mn-lt"/>
              <a:ea typeface="+mn-ea"/>
              <a:cs typeface="+mn-cs"/>
            </a:endParaRPr>
          </a:p>
        </p:txBody>
      </p:sp>
      <p:sp>
        <p:nvSpPr>
          <p:cNvPr id="105486" name="TextBox 23"/>
          <p:cNvSpPr txBox="1">
            <a:spLocks noChangeArrowheads="1"/>
          </p:cNvSpPr>
          <p:nvPr/>
        </p:nvSpPr>
        <p:spPr bwMode="auto">
          <a:xfrm rot="-1145598">
            <a:off x="984250" y="1960563"/>
            <a:ext cx="746125" cy="4619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r>
              <a:rPr lang="en-US" sz="1200" b="1">
                <a:solidFill>
                  <a:srgbClr val="0000FF"/>
                </a:solidFill>
                <a:latin typeface="Calibri" charset="0"/>
              </a:rPr>
              <a:t>Coming</a:t>
            </a:r>
          </a:p>
          <a:p>
            <a:pPr algn="ctr" eaLnBrk="1" hangingPunct="1"/>
            <a:r>
              <a:rPr lang="en-US" sz="1200" b="1">
                <a:solidFill>
                  <a:srgbClr val="0000FF"/>
                </a:solidFill>
                <a:latin typeface="Calibri" charset="0"/>
              </a:rPr>
              <a:t>soon!</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2"/>
          <p:cNvSpPr txBox="1">
            <a:spLocks/>
          </p:cNvSpPr>
          <p:nvPr/>
        </p:nvSpPr>
        <p:spPr>
          <a:xfrm>
            <a:off x="0" y="1277938"/>
            <a:ext cx="9144000" cy="2354262"/>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fontAlgn="auto">
              <a:spcAft>
                <a:spcPts val="0"/>
              </a:spcAft>
              <a:buFont typeface="Arial"/>
              <a:buNone/>
              <a:defRPr/>
            </a:pPr>
            <a:r>
              <a:rPr lang="en-US" sz="8000" b="1" i="1" dirty="0">
                <a:solidFill>
                  <a:schemeClr val="tx2">
                    <a:lumMod val="60000"/>
                    <a:lumOff val="40000"/>
                  </a:schemeClr>
                </a:solidFill>
              </a:rPr>
              <a:t>Thank You</a:t>
            </a:r>
            <a:br>
              <a:rPr lang="en-US" sz="8000" b="1" i="1" dirty="0">
                <a:solidFill>
                  <a:schemeClr val="tx2">
                    <a:lumMod val="60000"/>
                    <a:lumOff val="40000"/>
                  </a:schemeClr>
                </a:solidFill>
              </a:rPr>
            </a:br>
            <a:r>
              <a:rPr lang="en-US" sz="4800" b="1" i="1" dirty="0">
                <a:solidFill>
                  <a:schemeClr val="tx2">
                    <a:lumMod val="60000"/>
                    <a:lumOff val="40000"/>
                  </a:schemeClr>
                </a:solidFill>
              </a:rPr>
              <a:t>for </a:t>
            </a:r>
            <a:r>
              <a:rPr lang="en-US" sz="4800" b="1" i="1" dirty="0">
                <a:solidFill>
                  <a:srgbClr val="FF0000"/>
                </a:solidFill>
              </a:rPr>
              <a:t>playing</a:t>
            </a:r>
            <a:r>
              <a:rPr lang="en-US" sz="4800" b="1" i="1" dirty="0">
                <a:solidFill>
                  <a:schemeClr val="tx2">
                    <a:lumMod val="60000"/>
                    <a:lumOff val="40000"/>
                  </a:schemeClr>
                </a:solidFill>
              </a:rPr>
              <a:t>!</a:t>
            </a:r>
          </a:p>
          <a:p>
            <a:pPr marL="0" indent="0" algn="ctr" fontAlgn="auto">
              <a:spcAft>
                <a:spcPts val="0"/>
              </a:spcAft>
              <a:buFont typeface="Arial"/>
              <a:buNone/>
              <a:defRPr/>
            </a:pPr>
            <a:endParaRPr lang="en-US" sz="6600" b="1" i="1" dirty="0">
              <a:solidFill>
                <a:schemeClr val="tx2">
                  <a:lumMod val="60000"/>
                  <a:lumOff val="40000"/>
                </a:schemeClr>
              </a:solidFill>
            </a:endParaRPr>
          </a:p>
        </p:txBody>
      </p:sp>
      <p:sp>
        <p:nvSpPr>
          <p:cNvPr id="106498" name="TextBox 6"/>
          <p:cNvSpPr txBox="1">
            <a:spLocks noChangeArrowheads="1"/>
          </p:cNvSpPr>
          <p:nvPr/>
        </p:nvSpPr>
        <p:spPr bwMode="auto">
          <a:xfrm>
            <a:off x="0" y="3998913"/>
            <a:ext cx="9144000" cy="523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ctr" eaLnBrk="1" hangingPunct="1"/>
            <a:r>
              <a:rPr lang="en-US" sz="2800" b="1" i="1">
                <a:latin typeface="Handwriting - Dakota" charset="0"/>
                <a:cs typeface="Handwriting - Dakota" charset="0"/>
              </a:rPr>
              <a:t>Sura Hart &amp; Victoria Kindle Hodson</a:t>
            </a:r>
          </a:p>
        </p:txBody>
      </p:sp>
      <p:sp>
        <p:nvSpPr>
          <p:cNvPr id="106499" name="Slide Number Placeholder 1"/>
          <p:cNvSpPr>
            <a:spLocks noGrp="1"/>
          </p:cNvSpPr>
          <p:nvPr>
            <p:ph type="sldNum" sz="quarter" idx="12"/>
          </p:nvPr>
        </p:nvSpPr>
        <p:spPr bwMode="auto">
          <a:xfrm>
            <a:off x="6553200" y="6189663"/>
            <a:ext cx="21336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B3BDA1A4-89B5-9B48-BDC1-B506402ACDC3}" type="slidenum">
              <a:rPr lang="en-US" sz="1200">
                <a:solidFill>
                  <a:srgbClr val="898989"/>
                </a:solidFill>
                <a:latin typeface="Calibri" charset="0"/>
              </a:rPr>
              <a:pPr eaLnBrk="1" hangingPunct="1"/>
              <a:t>71</a:t>
            </a:fld>
            <a:endParaRPr lang="en-US" sz="1200">
              <a:solidFill>
                <a:srgbClr val="898989"/>
              </a:solidFill>
              <a:latin typeface="Calibri" charset="0"/>
            </a:endParaRPr>
          </a:p>
        </p:txBody>
      </p:sp>
      <p:sp>
        <p:nvSpPr>
          <p:cNvPr id="106500" name="Rectangle 2"/>
          <p:cNvSpPr>
            <a:spLocks noChangeArrowheads="1"/>
          </p:cNvSpPr>
          <p:nvPr/>
        </p:nvSpPr>
        <p:spPr bwMode="auto">
          <a:xfrm>
            <a:off x="0" y="5262563"/>
            <a:ext cx="9144000" cy="9540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algn="ctr">
              <a:spcAft>
                <a:spcPts val="600"/>
              </a:spcAft>
            </a:pPr>
            <a:r>
              <a:rPr lang="en-US" sz="1800" b="1" i="1"/>
              <a:t>Kindle-Hart Communication</a:t>
            </a:r>
          </a:p>
          <a:p>
            <a:pPr algn="ctr">
              <a:spcAft>
                <a:spcPts val="600"/>
              </a:spcAft>
            </a:pPr>
            <a:r>
              <a:rPr lang="en-US" sz="1600"/>
              <a:t>P.O. Box 24346 • Ventura, CA 93002</a:t>
            </a:r>
          </a:p>
          <a:p>
            <a:pPr algn="ctr">
              <a:spcAft>
                <a:spcPts val="600"/>
              </a:spcAft>
            </a:pPr>
            <a:r>
              <a:rPr lang="en-US" sz="1200"/>
              <a:t>805.653.0261 or 805.698.3332 • www.thenofaultzone.com</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19088"/>
            <a:ext cx="9144000" cy="1143000"/>
          </a:xfrm>
        </p:spPr>
        <p:txBody>
          <a:bodyPr rtlCol="0">
            <a:normAutofit/>
          </a:bodyPr>
          <a:lstStyle/>
          <a:p>
            <a:pPr eaLnBrk="1" fontAlgn="auto" hangingPunct="1">
              <a:spcAft>
                <a:spcPts val="0"/>
              </a:spcAft>
              <a:defRPr/>
            </a:pPr>
            <a:r>
              <a:rPr lang="en-US" b="1" i="1" dirty="0">
                <a:solidFill>
                  <a:schemeClr val="tx2">
                    <a:lumMod val="60000"/>
                    <a:lumOff val="40000"/>
                  </a:schemeClr>
                </a:solidFill>
                <a:ea typeface="+mj-ea"/>
                <a:cs typeface="+mj-cs"/>
              </a:rPr>
              <a:t>Contents</a:t>
            </a:r>
          </a:p>
        </p:txBody>
      </p:sp>
      <p:sp>
        <p:nvSpPr>
          <p:cNvPr id="3" name="Content Placeholder 2"/>
          <p:cNvSpPr>
            <a:spLocks noGrp="1"/>
          </p:cNvSpPr>
          <p:nvPr>
            <p:ph idx="1"/>
          </p:nvPr>
        </p:nvSpPr>
        <p:spPr>
          <a:xfrm>
            <a:off x="2974975" y="1377950"/>
            <a:ext cx="4110038" cy="4525963"/>
          </a:xfrm>
        </p:spPr>
        <p:txBody>
          <a:bodyPr rtlCol="0">
            <a:normAutofit fontScale="70000" lnSpcReduction="20000"/>
          </a:bodyPr>
          <a:lstStyle/>
          <a:p>
            <a:pPr eaLnBrk="1" fontAlgn="auto" hangingPunct="1">
              <a:spcAft>
                <a:spcPts val="0"/>
              </a:spcAft>
              <a:buFont typeface="Arial"/>
              <a:buChar char="•"/>
              <a:defRPr/>
            </a:pPr>
            <a:r>
              <a:rPr lang="en-US" sz="2400" i="1" dirty="0"/>
              <a:t>Goal &amp; </a:t>
            </a:r>
            <a:r>
              <a:rPr lang="en-US" sz="2400" i="1" dirty="0">
                <a:solidFill>
                  <a:srgbClr val="000000"/>
                </a:solidFill>
              </a:rPr>
              <a:t>Benefits 9</a:t>
            </a:r>
            <a:endParaRPr lang="en-US" sz="2000" i="1" dirty="0">
              <a:solidFill>
                <a:srgbClr val="000000"/>
              </a:solidFill>
            </a:endParaRPr>
          </a:p>
          <a:p>
            <a:pPr eaLnBrk="1" fontAlgn="auto" hangingPunct="1">
              <a:spcAft>
                <a:spcPts val="0"/>
              </a:spcAft>
              <a:buFont typeface="Arial"/>
              <a:buChar char="•"/>
              <a:defRPr/>
            </a:pPr>
            <a:r>
              <a:rPr lang="en-US" sz="2400" i="1" dirty="0">
                <a:ea typeface="+mn-ea"/>
                <a:cs typeface="+mn-cs"/>
              </a:rPr>
              <a:t>NFZ Game Materials </a:t>
            </a:r>
            <a:r>
              <a:rPr lang="en-US" sz="2000" i="1" dirty="0">
                <a:ea typeface="+mn-ea"/>
                <a:cs typeface="+mn-cs"/>
              </a:rPr>
              <a:t>10-11</a:t>
            </a:r>
          </a:p>
          <a:p>
            <a:pPr eaLnBrk="1" fontAlgn="auto" hangingPunct="1">
              <a:spcAft>
                <a:spcPts val="0"/>
              </a:spcAft>
              <a:defRPr/>
            </a:pPr>
            <a:r>
              <a:rPr lang="en-US" sz="2400" i="1" dirty="0">
                <a:ea typeface="+mn-ea"/>
                <a:cs typeface="+mn-cs"/>
              </a:rPr>
              <a:t>Card Decks </a:t>
            </a:r>
            <a:r>
              <a:rPr lang="en-US" sz="2000" i="1" dirty="0">
                <a:ea typeface="+mn-ea"/>
                <a:cs typeface="+mn-cs"/>
              </a:rPr>
              <a:t>12-15</a:t>
            </a:r>
          </a:p>
          <a:p>
            <a:pPr eaLnBrk="1" fontAlgn="auto" hangingPunct="1">
              <a:spcAft>
                <a:spcPts val="0"/>
              </a:spcAft>
              <a:buFont typeface="Arial"/>
              <a:buChar char="•"/>
              <a:defRPr/>
            </a:pPr>
            <a:r>
              <a:rPr lang="en-US" sz="2400" i="1" dirty="0">
                <a:ea typeface="+mn-ea"/>
                <a:cs typeface="+mn-cs"/>
              </a:rPr>
              <a:t>Getting Started </a:t>
            </a:r>
            <a:r>
              <a:rPr lang="en-US" sz="2400" i="1" dirty="0">
                <a:solidFill>
                  <a:srgbClr val="000000"/>
                </a:solidFill>
                <a:ea typeface="+mn-ea"/>
                <a:cs typeface="+mn-cs"/>
              </a:rPr>
              <a:t> </a:t>
            </a:r>
            <a:r>
              <a:rPr lang="en-US" sz="2000" i="1" dirty="0">
                <a:solidFill>
                  <a:srgbClr val="000000"/>
                </a:solidFill>
                <a:ea typeface="+mn-ea"/>
                <a:cs typeface="+mn-cs"/>
              </a:rPr>
              <a:t>16</a:t>
            </a:r>
          </a:p>
          <a:p>
            <a:pPr eaLnBrk="1" fontAlgn="auto" hangingPunct="1">
              <a:spcAft>
                <a:spcPts val="0"/>
              </a:spcAft>
              <a:buFont typeface="Arial"/>
              <a:buChar char="•"/>
              <a:defRPr/>
            </a:pPr>
            <a:r>
              <a:rPr lang="en-US" sz="2400" i="1" dirty="0">
                <a:solidFill>
                  <a:srgbClr val="000000"/>
                </a:solidFill>
                <a:ea typeface="+mn-ea"/>
                <a:cs typeface="+mn-cs"/>
              </a:rPr>
              <a:t>Feeling Thermometer </a:t>
            </a:r>
            <a:r>
              <a:rPr lang="en-US" sz="2000" i="1" dirty="0">
                <a:solidFill>
                  <a:srgbClr val="000000"/>
                </a:solidFill>
                <a:ea typeface="+mn-ea"/>
                <a:cs typeface="+mn-cs"/>
              </a:rPr>
              <a:t>17</a:t>
            </a:r>
          </a:p>
          <a:p>
            <a:pPr marL="0" indent="0" eaLnBrk="1" fontAlgn="auto" hangingPunct="1">
              <a:spcAft>
                <a:spcPts val="0"/>
              </a:spcAft>
              <a:buFont typeface="Arial"/>
              <a:buNone/>
              <a:defRPr/>
            </a:pPr>
            <a:r>
              <a:rPr lang="en-US" sz="2000" dirty="0">
                <a:ea typeface="+mn-ea"/>
                <a:cs typeface="+mn-cs"/>
              </a:rPr>
              <a:t>•</a:t>
            </a:r>
            <a:r>
              <a:rPr lang="en-US" sz="2400" dirty="0">
                <a:ea typeface="+mn-ea"/>
                <a:cs typeface="+mn-cs"/>
              </a:rPr>
              <a:t>     </a:t>
            </a:r>
            <a:r>
              <a:rPr lang="en-US" sz="2400" i="1" dirty="0">
                <a:ea typeface="+mn-ea"/>
                <a:cs typeface="+mn-cs"/>
              </a:rPr>
              <a:t>5 Basic Games </a:t>
            </a:r>
            <a:r>
              <a:rPr lang="en-US" sz="2000" dirty="0">
                <a:ea typeface="+mn-ea"/>
                <a:cs typeface="+mn-cs"/>
              </a:rPr>
              <a:t>18</a:t>
            </a:r>
          </a:p>
          <a:p>
            <a:pPr marL="457200" lvl="1" indent="0" eaLnBrk="1" fontAlgn="auto" hangingPunct="1">
              <a:spcAft>
                <a:spcPts val="0"/>
              </a:spcAft>
              <a:buFont typeface="Arial"/>
              <a:buNone/>
              <a:defRPr/>
            </a:pPr>
            <a:r>
              <a:rPr lang="en-US" sz="2000" i="1" dirty="0">
                <a:ea typeface="+mn-ea"/>
              </a:rPr>
              <a:t>    </a:t>
            </a:r>
            <a:r>
              <a:rPr lang="en-US" sz="2500" i="1" dirty="0">
                <a:ea typeface="+mn-ea"/>
              </a:rPr>
              <a:t> </a:t>
            </a:r>
            <a:r>
              <a:rPr lang="en-US" sz="2400" i="1" dirty="0">
                <a:ea typeface="+mn-ea"/>
              </a:rPr>
              <a:t>1.  Self-Empathy </a:t>
            </a:r>
            <a:r>
              <a:rPr lang="en-US" sz="2000" i="1" dirty="0">
                <a:ea typeface="+mn-ea"/>
              </a:rPr>
              <a:t>19</a:t>
            </a:r>
          </a:p>
          <a:p>
            <a:pPr marL="457200" lvl="1" indent="0" eaLnBrk="1" fontAlgn="auto" hangingPunct="1">
              <a:spcAft>
                <a:spcPts val="0"/>
              </a:spcAft>
              <a:buFont typeface="Arial"/>
              <a:buNone/>
              <a:defRPr/>
            </a:pPr>
            <a:r>
              <a:rPr lang="en-US" sz="2500" i="1" dirty="0">
                <a:ea typeface="+mn-ea"/>
              </a:rPr>
              <a:t>    </a:t>
            </a:r>
            <a:r>
              <a:rPr lang="en-US" sz="2400" i="1" dirty="0">
                <a:ea typeface="+mn-ea"/>
              </a:rPr>
              <a:t>2.  Empathy for Others </a:t>
            </a:r>
            <a:r>
              <a:rPr lang="en-US" sz="2000" i="1" dirty="0">
                <a:ea typeface="+mn-ea"/>
              </a:rPr>
              <a:t>20</a:t>
            </a:r>
          </a:p>
          <a:p>
            <a:pPr marL="457200" lvl="1" indent="0" eaLnBrk="1" fontAlgn="auto" hangingPunct="1">
              <a:spcAft>
                <a:spcPts val="0"/>
              </a:spcAft>
              <a:buFont typeface="Arial"/>
              <a:buNone/>
              <a:defRPr/>
            </a:pPr>
            <a:r>
              <a:rPr lang="en-US" sz="2500" i="1" dirty="0">
                <a:ea typeface="+mn-ea"/>
              </a:rPr>
              <a:t>    </a:t>
            </a:r>
            <a:r>
              <a:rPr lang="en-US" sz="2400" i="1" dirty="0">
                <a:ea typeface="+mn-ea"/>
              </a:rPr>
              <a:t>3. Connecting Conversations </a:t>
            </a:r>
            <a:r>
              <a:rPr lang="en-US" sz="2000" i="1" dirty="0">
                <a:ea typeface="+mn-ea"/>
              </a:rPr>
              <a:t>21-23</a:t>
            </a:r>
          </a:p>
          <a:p>
            <a:pPr marL="457200" lvl="1" indent="0" eaLnBrk="1" fontAlgn="auto" hangingPunct="1">
              <a:spcAft>
                <a:spcPts val="0"/>
              </a:spcAft>
              <a:buFont typeface="Arial"/>
              <a:buNone/>
              <a:defRPr/>
            </a:pPr>
            <a:r>
              <a:rPr lang="en-US" sz="2000" i="1" dirty="0">
                <a:ea typeface="+mn-ea"/>
              </a:rPr>
              <a:t>     </a:t>
            </a:r>
            <a:r>
              <a:rPr lang="en-US" sz="2400" i="1" dirty="0">
                <a:ea typeface="+mn-ea"/>
              </a:rPr>
              <a:t>4. D.E.F.U.S.E. Anger </a:t>
            </a:r>
            <a:r>
              <a:rPr lang="en-US" sz="2000" i="1" dirty="0">
                <a:ea typeface="+mn-ea"/>
              </a:rPr>
              <a:t>24-25</a:t>
            </a:r>
          </a:p>
          <a:p>
            <a:pPr marL="457200" lvl="1" indent="0" eaLnBrk="1" fontAlgn="auto" hangingPunct="1">
              <a:spcAft>
                <a:spcPts val="0"/>
              </a:spcAft>
              <a:buFont typeface="Arial"/>
              <a:buNone/>
              <a:defRPr/>
            </a:pPr>
            <a:r>
              <a:rPr lang="en-US" sz="2000" i="1" dirty="0">
                <a:ea typeface="+mn-ea"/>
              </a:rPr>
              <a:t>    </a:t>
            </a:r>
            <a:r>
              <a:rPr lang="en-US" sz="2400" i="1" dirty="0">
                <a:ea typeface="+mn-ea"/>
              </a:rPr>
              <a:t> 5. Dig for the Gold  </a:t>
            </a:r>
            <a:r>
              <a:rPr lang="en-US" sz="2000" i="1" dirty="0">
                <a:ea typeface="+mn-ea"/>
              </a:rPr>
              <a:t>26-27</a:t>
            </a:r>
          </a:p>
          <a:p>
            <a:pPr eaLnBrk="1" fontAlgn="auto" hangingPunct="1">
              <a:spcAft>
                <a:spcPts val="0"/>
              </a:spcAft>
              <a:buFont typeface="Arial"/>
              <a:buChar char="•"/>
              <a:defRPr/>
            </a:pPr>
            <a:r>
              <a:rPr lang="en-US" sz="2400" i="1" dirty="0">
                <a:ea typeface="+mn-ea"/>
                <a:cs typeface="+mn-cs"/>
              </a:rPr>
              <a:t>No-Fault Zone </a:t>
            </a:r>
            <a:r>
              <a:rPr lang="en-US" sz="2400" dirty="0">
                <a:ea typeface="+mn-ea"/>
                <a:cs typeface="+mn-cs"/>
              </a:rPr>
              <a:t>Flow Chart  </a:t>
            </a:r>
            <a:r>
              <a:rPr lang="en-US" sz="2000" dirty="0">
                <a:ea typeface="+mn-ea"/>
                <a:cs typeface="+mn-cs"/>
              </a:rPr>
              <a:t>28</a:t>
            </a:r>
            <a:endParaRPr lang="en-US" sz="2000" dirty="0">
              <a:ea typeface="+mn-ea"/>
            </a:endParaRPr>
          </a:p>
          <a:p>
            <a:pPr marL="0" indent="0" eaLnBrk="1" fontAlgn="auto" hangingPunct="1">
              <a:spcAft>
                <a:spcPts val="0"/>
              </a:spcAft>
              <a:buFont typeface="Arial" charset="0"/>
              <a:buNone/>
              <a:defRPr/>
            </a:pPr>
            <a:r>
              <a:rPr lang="en-US" sz="2000" dirty="0">
                <a:ea typeface="+mn-ea"/>
              </a:rPr>
              <a:t>•      </a:t>
            </a:r>
            <a:r>
              <a:rPr lang="en-US" sz="2400" i="1" dirty="0">
                <a:ea typeface="+mn-ea"/>
              </a:rPr>
              <a:t>Family Games  </a:t>
            </a:r>
            <a:r>
              <a:rPr lang="en-US" sz="2000" dirty="0">
                <a:ea typeface="+mn-ea"/>
              </a:rPr>
              <a:t>29</a:t>
            </a:r>
          </a:p>
          <a:p>
            <a:pPr marL="0" indent="0" eaLnBrk="1" fontAlgn="auto" hangingPunct="1">
              <a:spcAft>
                <a:spcPts val="0"/>
              </a:spcAft>
              <a:buFont typeface="Arial" charset="0"/>
              <a:buNone/>
              <a:defRPr/>
            </a:pPr>
            <a:r>
              <a:rPr lang="en-US" sz="2000" dirty="0">
                <a:ea typeface="+mn-ea"/>
                <a:cs typeface="+mn-cs"/>
              </a:rPr>
              <a:t>•</a:t>
            </a:r>
            <a:r>
              <a:rPr lang="en-US" sz="2400" dirty="0">
                <a:ea typeface="+mn-ea"/>
                <a:cs typeface="+mn-cs"/>
              </a:rPr>
              <a:t>     </a:t>
            </a:r>
            <a:r>
              <a:rPr lang="en-US" sz="2400" i="1" dirty="0">
                <a:ea typeface="+mn-ea"/>
                <a:cs typeface="+mn-cs"/>
              </a:rPr>
              <a:t>What Game Players Say </a:t>
            </a:r>
            <a:r>
              <a:rPr lang="en-US" sz="2000" dirty="0">
                <a:ea typeface="+mn-ea"/>
                <a:cs typeface="+mn-cs"/>
              </a:rPr>
              <a:t>30</a:t>
            </a:r>
          </a:p>
          <a:p>
            <a:pPr marL="0" indent="0" eaLnBrk="1" fontAlgn="auto" hangingPunct="1">
              <a:spcAft>
                <a:spcPts val="0"/>
              </a:spcAft>
              <a:buFont typeface="Arial" charset="0"/>
              <a:buNone/>
              <a:defRPr/>
            </a:pPr>
            <a:r>
              <a:rPr lang="en-US" sz="2000" i="1" dirty="0">
                <a:ea typeface="+mn-ea"/>
                <a:cs typeface="+mn-cs"/>
              </a:rPr>
              <a:t>•</a:t>
            </a:r>
            <a:r>
              <a:rPr lang="en-US" sz="2400" i="1" dirty="0">
                <a:ea typeface="+mn-ea"/>
                <a:cs typeface="+mn-cs"/>
              </a:rPr>
              <a:t>     Glossary </a:t>
            </a:r>
            <a:r>
              <a:rPr lang="en-US" sz="2000" dirty="0">
                <a:ea typeface="+mn-ea"/>
                <a:cs typeface="+mn-cs"/>
              </a:rPr>
              <a:t>31-32</a:t>
            </a:r>
          </a:p>
          <a:p>
            <a:pPr marL="0" indent="0" eaLnBrk="1" fontAlgn="auto" hangingPunct="1">
              <a:spcAft>
                <a:spcPts val="0"/>
              </a:spcAft>
              <a:buFont typeface="Arial" charset="0"/>
              <a:buNone/>
              <a:defRPr/>
            </a:pPr>
            <a:r>
              <a:rPr lang="en-US" sz="2000" dirty="0">
                <a:ea typeface="+mn-ea"/>
                <a:cs typeface="+mn-cs"/>
              </a:rPr>
              <a:t>•      </a:t>
            </a:r>
            <a:r>
              <a:rPr lang="en-US" sz="2400" i="1" dirty="0">
                <a:ea typeface="+mn-ea"/>
                <a:cs typeface="+mn-cs"/>
              </a:rPr>
              <a:t>No-Fault Zone Resources  </a:t>
            </a:r>
            <a:r>
              <a:rPr lang="en-US" sz="2000" dirty="0">
                <a:ea typeface="+mn-ea"/>
                <a:cs typeface="+mn-cs"/>
              </a:rPr>
              <a:t>33</a:t>
            </a:r>
          </a:p>
          <a:p>
            <a:pPr marL="0" indent="0" eaLnBrk="1" fontAlgn="auto" hangingPunct="1">
              <a:spcAft>
                <a:spcPts val="0"/>
              </a:spcAft>
              <a:buFont typeface="Arial"/>
              <a:buNone/>
              <a:defRPr/>
            </a:pPr>
            <a:endParaRPr lang="en-US" sz="2400" dirty="0">
              <a:ea typeface="+mn-ea"/>
              <a:cs typeface="+mn-cs"/>
            </a:endParaRPr>
          </a:p>
          <a:p>
            <a:pPr eaLnBrk="1" fontAlgn="auto" hangingPunct="1">
              <a:spcAft>
                <a:spcPts val="0"/>
              </a:spcAft>
              <a:buFont typeface="Arial"/>
              <a:buChar char="•"/>
              <a:defRPr/>
            </a:pPr>
            <a:endParaRPr lang="en-US" dirty="0">
              <a:ea typeface="+mn-ea"/>
              <a:cs typeface="+mn-cs"/>
            </a:endParaRPr>
          </a:p>
          <a:p>
            <a:pPr eaLnBrk="1" fontAlgn="auto" hangingPunct="1">
              <a:spcAft>
                <a:spcPts val="0"/>
              </a:spcAft>
              <a:buFont typeface="Arial"/>
              <a:buChar char="•"/>
              <a:defRPr/>
            </a:pPr>
            <a:endParaRPr lang="en-US" dirty="0">
              <a:ea typeface="+mn-ea"/>
              <a:cs typeface="+mn-cs"/>
            </a:endParaRPr>
          </a:p>
        </p:txBody>
      </p:sp>
      <p:sp>
        <p:nvSpPr>
          <p:cNvPr id="24579" name="Slide Number Placeholder 3"/>
          <p:cNvSpPr>
            <a:spLocks noGrp="1"/>
          </p:cNvSpPr>
          <p:nvPr>
            <p:ph type="sldNum" sz="quarter" idx="12"/>
          </p:nvPr>
        </p:nvSpPr>
        <p:spPr bwMode="auto">
          <a:xfrm>
            <a:off x="6553200" y="6178550"/>
            <a:ext cx="21336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44F9F011-9E04-3E4B-82DE-F96F0BD75913}" type="slidenum">
              <a:rPr lang="en-US" sz="1200">
                <a:solidFill>
                  <a:srgbClr val="898989"/>
                </a:solidFill>
                <a:latin typeface="Calibri" charset="0"/>
              </a:rPr>
              <a:pPr eaLnBrk="1" hangingPunct="1"/>
              <a:t>8</a:t>
            </a:fld>
            <a:endParaRPr lang="en-US" sz="1200">
              <a:solidFill>
                <a:srgbClr val="898989"/>
              </a:solidFill>
              <a:latin typeface="Calibri" charset="0"/>
            </a:endParaRPr>
          </a:p>
        </p:txBody>
      </p:sp>
      <p:pic>
        <p:nvPicPr>
          <p:cNvPr id="24580" name="Picture 6" descr="Logo Graphic Alon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5763" y="215900"/>
            <a:ext cx="1441450" cy="1447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557213" y="574675"/>
            <a:ext cx="8229600" cy="1143000"/>
          </a:xfrm>
        </p:spPr>
        <p:txBody>
          <a:bodyPr/>
          <a:lstStyle/>
          <a:p>
            <a:pPr eaLnBrk="1" hangingPunct="1"/>
            <a:r>
              <a:rPr lang="en-US" sz="2800" i="1" dirty="0">
                <a:latin typeface="Calibri" charset="0"/>
              </a:rPr>
              <a:t>The No-Fault Zone</a:t>
            </a:r>
            <a:r>
              <a:rPr lang="en-US" sz="2400" i="1" dirty="0">
                <a:latin typeface="Calibri" charset="0"/>
              </a:rPr>
              <a:t>®</a:t>
            </a:r>
            <a:r>
              <a:rPr lang="en-US" sz="3200" i="1" dirty="0">
                <a:latin typeface="Calibri" charset="0"/>
              </a:rPr>
              <a:t> </a:t>
            </a:r>
            <a:r>
              <a:rPr lang="en-US" sz="2800" i="1" dirty="0">
                <a:latin typeface="Calibri" charset="0"/>
              </a:rPr>
              <a:t>Game </a:t>
            </a:r>
            <a:br>
              <a:rPr lang="en-US" sz="2800" b="1" dirty="0">
                <a:latin typeface="Calibri" charset="0"/>
              </a:rPr>
            </a:br>
            <a:r>
              <a:rPr lang="en-US" sz="3600" b="1" dirty="0">
                <a:solidFill>
                  <a:schemeClr val="accent1"/>
                </a:solidFill>
                <a:latin typeface="Calibri" charset="0"/>
              </a:rPr>
              <a:t>Goal &amp; Benefits</a:t>
            </a:r>
          </a:p>
        </p:txBody>
      </p:sp>
      <p:sp>
        <p:nvSpPr>
          <p:cNvPr id="26626" name="Content Placeholder 2"/>
          <p:cNvSpPr>
            <a:spLocks noGrp="1"/>
          </p:cNvSpPr>
          <p:nvPr>
            <p:ph idx="1"/>
          </p:nvPr>
        </p:nvSpPr>
        <p:spPr>
          <a:xfrm>
            <a:off x="1114425" y="1860550"/>
            <a:ext cx="6659563" cy="4235450"/>
          </a:xfrm>
        </p:spPr>
        <p:txBody>
          <a:bodyPr/>
          <a:lstStyle/>
          <a:p>
            <a:pPr marL="1257300" lvl="3" indent="0" eaLnBrk="1" hangingPunct="1">
              <a:lnSpc>
                <a:spcPct val="80000"/>
              </a:lnSpc>
              <a:buFont typeface="Arial" charset="0"/>
              <a:buNone/>
            </a:pPr>
            <a:endParaRPr lang="en-US" sz="2400" b="1" u="sng" dirty="0">
              <a:latin typeface="Calibri" charset="0"/>
            </a:endParaRPr>
          </a:p>
          <a:p>
            <a:pPr marL="1257300" lvl="3" indent="0" eaLnBrk="1" hangingPunct="1">
              <a:lnSpc>
                <a:spcPct val="80000"/>
              </a:lnSpc>
              <a:buFont typeface="Arial" charset="0"/>
              <a:buNone/>
            </a:pPr>
            <a:r>
              <a:rPr lang="en-US" sz="2400" b="1" dirty="0">
                <a:solidFill>
                  <a:schemeClr val="accent1"/>
                </a:solidFill>
                <a:latin typeface="Calibri" charset="0"/>
              </a:rPr>
              <a:t>Goal</a:t>
            </a:r>
          </a:p>
          <a:p>
            <a:pPr marL="1257300" lvl="3" indent="0" eaLnBrk="1" hangingPunct="1">
              <a:lnSpc>
                <a:spcPct val="80000"/>
              </a:lnSpc>
              <a:buFont typeface="Arial" charset="0"/>
              <a:buNone/>
            </a:pPr>
            <a:r>
              <a:rPr lang="en-US" sz="1800" dirty="0">
                <a:latin typeface="Calibri" charset="0"/>
              </a:rPr>
              <a:t>The goal of the Game is </a:t>
            </a:r>
            <a:r>
              <a:rPr lang="en-US" sz="1800" i="1" dirty="0">
                <a:latin typeface="Calibri" charset="0"/>
              </a:rPr>
              <a:t>connection</a:t>
            </a:r>
            <a:r>
              <a:rPr lang="en-US" sz="1800" dirty="0">
                <a:latin typeface="Calibri" charset="0"/>
              </a:rPr>
              <a:t>, </a:t>
            </a:r>
          </a:p>
          <a:p>
            <a:pPr marL="1257300" lvl="3" indent="0" eaLnBrk="1" hangingPunct="1">
              <a:lnSpc>
                <a:spcPct val="80000"/>
              </a:lnSpc>
              <a:buFont typeface="Arial" charset="0"/>
              <a:buNone/>
            </a:pPr>
            <a:r>
              <a:rPr lang="en-US" sz="1800" dirty="0">
                <a:latin typeface="Calibri" charset="0"/>
              </a:rPr>
              <a:t>with oneself and with others</a:t>
            </a:r>
            <a:r>
              <a:rPr lang="en-US" sz="1800" i="1" dirty="0">
                <a:latin typeface="Calibri" charset="0"/>
              </a:rPr>
              <a:t>.</a:t>
            </a:r>
          </a:p>
          <a:p>
            <a:pPr marL="1257300" lvl="3" indent="0" eaLnBrk="1" hangingPunct="1">
              <a:lnSpc>
                <a:spcPct val="80000"/>
              </a:lnSpc>
              <a:buFont typeface="Arial" charset="0"/>
              <a:buNone/>
            </a:pPr>
            <a:endParaRPr lang="en-US" sz="1800" dirty="0">
              <a:latin typeface="Calibri" charset="0"/>
            </a:endParaRPr>
          </a:p>
          <a:p>
            <a:pPr marL="1257300" lvl="3" indent="0" eaLnBrk="1" hangingPunct="1">
              <a:lnSpc>
                <a:spcPct val="80000"/>
              </a:lnSpc>
              <a:buFont typeface="Arial" charset="0"/>
              <a:buNone/>
            </a:pPr>
            <a:r>
              <a:rPr lang="en-US" sz="2400" b="1" dirty="0">
                <a:solidFill>
                  <a:schemeClr val="accent1"/>
                </a:solidFill>
                <a:latin typeface="Calibri" charset="0"/>
              </a:rPr>
              <a:t>Benefits</a:t>
            </a:r>
            <a:endParaRPr lang="en-US" sz="1800" dirty="0">
              <a:solidFill>
                <a:schemeClr val="accent1"/>
              </a:solidFill>
              <a:latin typeface="Calibri" charset="0"/>
            </a:endParaRPr>
          </a:p>
          <a:p>
            <a:pPr marL="1257300" lvl="3" indent="0" eaLnBrk="1" hangingPunct="1">
              <a:lnSpc>
                <a:spcPct val="80000"/>
              </a:lnSpc>
              <a:buFont typeface="Arial" charset="0"/>
              <a:buNone/>
            </a:pPr>
            <a:r>
              <a:rPr lang="en-US" sz="1800" dirty="0">
                <a:latin typeface="Calibri" charset="0"/>
              </a:rPr>
              <a:t>Gain clarity about a situation.</a:t>
            </a:r>
          </a:p>
          <a:p>
            <a:pPr marL="1257300" lvl="3" indent="0" eaLnBrk="1" hangingPunct="1">
              <a:lnSpc>
                <a:spcPct val="80000"/>
              </a:lnSpc>
              <a:buFont typeface="Arial" charset="0"/>
              <a:buNone/>
            </a:pPr>
            <a:r>
              <a:rPr lang="en-US" sz="1800" dirty="0">
                <a:latin typeface="Calibri" charset="0"/>
              </a:rPr>
              <a:t>Gain understanding about self and others.</a:t>
            </a:r>
          </a:p>
          <a:p>
            <a:pPr marL="1257300" lvl="3" indent="0" eaLnBrk="1" hangingPunct="1">
              <a:lnSpc>
                <a:spcPct val="80000"/>
              </a:lnSpc>
              <a:buFont typeface="Arial" charset="0"/>
              <a:buNone/>
            </a:pPr>
            <a:r>
              <a:rPr lang="en-US" sz="1800" dirty="0">
                <a:latin typeface="Calibri" charset="0"/>
              </a:rPr>
              <a:t>Achieve peace of mind.</a:t>
            </a:r>
          </a:p>
          <a:p>
            <a:pPr marL="1257300" lvl="3" indent="0" eaLnBrk="1" hangingPunct="1">
              <a:lnSpc>
                <a:spcPct val="80000"/>
              </a:lnSpc>
              <a:buFont typeface="Arial" charset="0"/>
              <a:buNone/>
            </a:pPr>
            <a:r>
              <a:rPr lang="en-US" sz="1800" dirty="0">
                <a:latin typeface="Calibri" charset="0"/>
              </a:rPr>
              <a:t>Solve a problem.</a:t>
            </a:r>
          </a:p>
          <a:p>
            <a:pPr marL="1257300" lvl="3" indent="0" eaLnBrk="1" hangingPunct="1">
              <a:lnSpc>
                <a:spcPct val="80000"/>
              </a:lnSpc>
              <a:buFont typeface="Arial" charset="0"/>
              <a:buNone/>
            </a:pPr>
            <a:r>
              <a:rPr lang="en-US" sz="1800" dirty="0">
                <a:latin typeface="Calibri" charset="0"/>
              </a:rPr>
              <a:t>Navigate a conflict.</a:t>
            </a:r>
          </a:p>
          <a:p>
            <a:pPr marL="1257300" lvl="3" indent="0" eaLnBrk="1" hangingPunct="1">
              <a:lnSpc>
                <a:spcPct val="80000"/>
              </a:lnSpc>
              <a:buFont typeface="Arial" charset="0"/>
              <a:buNone/>
            </a:pPr>
            <a:r>
              <a:rPr lang="en-US" sz="1800" dirty="0">
                <a:latin typeface="Calibri" charset="0"/>
              </a:rPr>
              <a:t>Find solutions that work for everyone.</a:t>
            </a:r>
          </a:p>
          <a:p>
            <a:pPr marL="1257300" lvl="3" indent="0" eaLnBrk="1" hangingPunct="1">
              <a:lnSpc>
                <a:spcPct val="80000"/>
              </a:lnSpc>
              <a:buFont typeface="Arial" charset="0"/>
              <a:buNone/>
            </a:pPr>
            <a:r>
              <a:rPr lang="en-US" sz="1500" dirty="0">
                <a:latin typeface="Calibri" charset="0"/>
              </a:rPr>
              <a:t>	</a:t>
            </a:r>
          </a:p>
          <a:p>
            <a:pPr marL="1257300" lvl="3" indent="0" eaLnBrk="1" hangingPunct="1">
              <a:lnSpc>
                <a:spcPct val="80000"/>
              </a:lnSpc>
              <a:buFont typeface="Arial" charset="0"/>
              <a:buNone/>
            </a:pPr>
            <a:endParaRPr lang="en-US" sz="1500" dirty="0">
              <a:latin typeface="Calibri" charset="0"/>
            </a:endParaRPr>
          </a:p>
        </p:txBody>
      </p:sp>
      <p:sp>
        <p:nvSpPr>
          <p:cNvPr id="26627" name="Slide Number Placeholder 4"/>
          <p:cNvSpPr>
            <a:spLocks noGrp="1"/>
          </p:cNvSpPr>
          <p:nvPr>
            <p:ph type="sldNum" sz="quarter" idx="12"/>
          </p:nvPr>
        </p:nvSpPr>
        <p:spPr bwMode="auto">
          <a:xfrm>
            <a:off x="6553200" y="6211888"/>
            <a:ext cx="2133600" cy="365125"/>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A604CB4E-9DA9-B641-B5E6-03273D9C2307}" type="slidenum">
              <a:rPr lang="en-US" sz="1200">
                <a:solidFill>
                  <a:srgbClr val="898989"/>
                </a:solidFill>
                <a:latin typeface="Calibri" charset="0"/>
              </a:rPr>
              <a:pPr eaLnBrk="1" hangingPunct="1"/>
              <a:t>9</a:t>
            </a:fld>
            <a:endParaRPr lang="en-US" sz="1200">
              <a:solidFill>
                <a:srgbClr val="898989"/>
              </a:solidFill>
              <a:latin typeface="Calibri" charset="0"/>
            </a:endParaRPr>
          </a:p>
        </p:txBody>
      </p:sp>
      <p:pic>
        <p:nvPicPr>
          <p:cNvPr id="26628" name="Picture 6" descr="Logo Graphic Alo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5763" y="215900"/>
            <a:ext cx="1441450" cy="1447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6629" name="TextBox 3"/>
          <p:cNvSpPr txBox="1">
            <a:spLocks noChangeArrowheads="1"/>
          </p:cNvSpPr>
          <p:nvPr/>
        </p:nvSpPr>
        <p:spPr bwMode="auto">
          <a:xfrm>
            <a:off x="4078288" y="2451100"/>
            <a:ext cx="184150" cy="3667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endParaRPr lang="en-US" sz="1800">
              <a:latin typeface="Calibri"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31870</TotalTime>
  <Words>9677</Words>
  <Application>Microsoft Macintosh PowerPoint</Application>
  <PresentationFormat>On-screen Show (4:3)</PresentationFormat>
  <Paragraphs>1017</Paragraphs>
  <Slides>71</Slides>
  <Notes>18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71</vt:i4>
      </vt:variant>
    </vt:vector>
  </HeadingPairs>
  <TitlesOfParts>
    <vt:vector size="76" baseType="lpstr">
      <vt:lpstr>Arial</vt:lpstr>
      <vt:lpstr>Calibri</vt:lpstr>
      <vt:lpstr>Handwriting - Dakota</vt:lpstr>
      <vt:lpstr>Silom</vt:lpstr>
      <vt:lpstr>Office Theme</vt:lpstr>
      <vt:lpstr>PowerPoint Presentation</vt:lpstr>
      <vt:lpstr>What Game Players say: </vt:lpstr>
      <vt:lpstr>The No-Fault Zone® Game Manual</vt:lpstr>
      <vt:lpstr>PowerPoint Presentation</vt:lpstr>
      <vt:lpstr>PowerPoint Presentation</vt:lpstr>
      <vt:lpstr>The No-Fault Zone® Game  for Staff Development  in Schools, in Businesses, in Non-Profits</vt:lpstr>
      <vt:lpstr>The No-Fault Zone® Game  for Connecting Conversations —worldwide—</vt:lpstr>
      <vt:lpstr>Contents</vt:lpstr>
      <vt:lpstr>The No-Fault Zone® Game  Goal &amp; Benefits</vt:lpstr>
      <vt:lpstr>The No-Fault Zone® Game Materials Included in Each Game</vt:lpstr>
      <vt:lpstr>The No-Fault Zone® Game Materials for Each Player</vt:lpstr>
      <vt:lpstr>PowerPoint Presentation</vt:lpstr>
      <vt:lpstr>PowerPoint Presentation</vt:lpstr>
      <vt:lpstr>PowerPoint Presentation</vt:lpstr>
      <vt:lpstr>PowerPoint Presentation</vt:lpstr>
      <vt:lpstr>The No-Fault Zone® Game Getting Started . . .</vt:lpstr>
      <vt:lpstr>How to Play the No-Fault Zone® Game</vt:lpstr>
      <vt:lpstr>PowerPoint Presentation</vt:lpstr>
      <vt:lpstr>Game 1: Take a Time-In                       for Self-Empathy </vt:lpstr>
      <vt:lpstr>Game 2: Empathy for Others </vt:lpstr>
      <vt:lpstr>Game 3: Connecting Conversations </vt:lpstr>
      <vt:lpstr>PowerPoint Presentation</vt:lpstr>
      <vt:lpstr>PowerPoint Presentation</vt:lpstr>
      <vt:lpstr>      Game 4: D.E.F.U.S.E. Anger </vt:lpstr>
      <vt:lpstr>      Game 4: D.E.F.U.S.E. Anger (cont.)</vt:lpstr>
      <vt:lpstr>      Game 5: Dig for the Gold</vt:lpstr>
      <vt:lpstr>      Game 5: Dig for the Gold (cont.)</vt:lpstr>
      <vt:lpstr>      Game 5: Dig for the Gold (cont.)</vt:lpstr>
      <vt:lpstr>PowerPoint Presentation</vt:lpstr>
      <vt:lpstr>PowerPoint Presentation</vt:lpstr>
      <vt:lpstr> Getting to Calm-Alert – 3 Energy Shifters </vt:lpstr>
      <vt:lpstr>PowerPoint Presentation</vt:lpstr>
      <vt:lpstr>PowerPoint Presentation</vt:lpstr>
      <vt:lpstr>Ways to Stay Connected, Learn More,  &amp; Share What Excites You</vt:lpstr>
      <vt:lpstr>PowerPoint Presentation</vt:lpstr>
      <vt:lpstr>Glossary</vt:lpstr>
      <vt:lpstr>The No-Fault Zone® Game PowerPoint</vt:lpstr>
      <vt:lpstr>Glossary</vt:lpstr>
      <vt:lpstr>PowerPoint Presentation</vt:lpstr>
      <vt:lpstr>PowerPoint Presentation</vt:lpstr>
      <vt:lpstr>The No-Fault Zone® Game  For Staff Development  in Schools, in Businesses</vt:lpstr>
      <vt:lpstr>The No-Fault Zone® Game  For Connecting Conversations —worldwide—</vt:lpstr>
      <vt:lpstr>Contents</vt:lpstr>
      <vt:lpstr>The No-Fault Zone® Game  Goal &amp; Benefits</vt:lpstr>
      <vt:lpstr>The No-Fault Zone® Game Materials Included in Each Game</vt:lpstr>
      <vt:lpstr>The No-Fault Zone® Game Materials for Each Player</vt:lpstr>
      <vt:lpstr>PowerPoint Presentation</vt:lpstr>
      <vt:lpstr>PowerPoint Presentation</vt:lpstr>
      <vt:lpstr>PowerPoint Presentation</vt:lpstr>
      <vt:lpstr>PowerPoint Presentation</vt:lpstr>
      <vt:lpstr>The No-Fault Zone® Game Getting Started . . .</vt:lpstr>
      <vt:lpstr>How to Play the No-Fault Zone® Game</vt:lpstr>
      <vt:lpstr>PowerPoint Presentation</vt:lpstr>
      <vt:lpstr>Game 1: Take a Time-In                       for Self-Empathy </vt:lpstr>
      <vt:lpstr>Game 2: Empathy for Others </vt:lpstr>
      <vt:lpstr>Game 3: Connecting Conversations </vt:lpstr>
      <vt:lpstr>PowerPoint Presentation</vt:lpstr>
      <vt:lpstr>PowerPoint Presentation</vt:lpstr>
      <vt:lpstr>      Game 4: D.E.F.U.S.E. Anger </vt:lpstr>
      <vt:lpstr>      Game 4: D.E.F.U.S.E. Anger (cont.)</vt:lpstr>
      <vt:lpstr>      Game 5: Dig for the Gold</vt:lpstr>
      <vt:lpstr>      Game 5: Dig for the Gold (cont.)</vt:lpstr>
      <vt:lpstr>PowerPoint Presentation</vt:lpstr>
      <vt:lpstr>What Game Players say: </vt:lpstr>
      <vt:lpstr>Glossary</vt:lpstr>
      <vt:lpstr>PowerPoint Presentation</vt:lpstr>
      <vt:lpstr>Glossary</vt:lpstr>
      <vt:lpstr>PowerPoint Presentation</vt:lpstr>
      <vt:lpstr>Glossary</vt:lpstr>
      <vt:lpstr>Ways to Stay Connected, Learn More,  &amp; Share What Excites You</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No-Fault Zone</dc:title>
  <dc:creator>Office 2004 Test Drive User</dc:creator>
  <cp:lastModifiedBy>Microsoft Office User</cp:lastModifiedBy>
  <cp:revision>351</cp:revision>
  <cp:lastPrinted>2014-12-11T20:03:19Z</cp:lastPrinted>
  <dcterms:created xsi:type="dcterms:W3CDTF">2013-01-09T22:32:31Z</dcterms:created>
  <dcterms:modified xsi:type="dcterms:W3CDTF">2020-03-18T15:08:01Z</dcterms:modified>
</cp:coreProperties>
</file>